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2" r:id="rId1"/>
    <p:sldMasterId id="2147483693" r:id="rId2"/>
  </p:sldMasterIdLst>
  <p:notesMasterIdLst>
    <p:notesMasterId r:id="rId35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80" r:id="rId12"/>
    <p:sldId id="266" r:id="rId13"/>
    <p:sldId id="267" r:id="rId14"/>
    <p:sldId id="268" r:id="rId15"/>
    <p:sldId id="281" r:id="rId16"/>
    <p:sldId id="270" r:id="rId17"/>
    <p:sldId id="290" r:id="rId18"/>
    <p:sldId id="291" r:id="rId19"/>
    <p:sldId id="292" r:id="rId20"/>
    <p:sldId id="271" r:id="rId21"/>
    <p:sldId id="282" r:id="rId22"/>
    <p:sldId id="283" r:id="rId23"/>
    <p:sldId id="284" r:id="rId24"/>
    <p:sldId id="273" r:id="rId25"/>
    <p:sldId id="274" r:id="rId26"/>
    <p:sldId id="285" r:id="rId27"/>
    <p:sldId id="286" r:id="rId28"/>
    <p:sldId id="287" r:id="rId29"/>
    <p:sldId id="289" r:id="rId30"/>
    <p:sldId id="275" r:id="rId31"/>
    <p:sldId id="276" r:id="rId32"/>
    <p:sldId id="278" r:id="rId33"/>
    <p:sldId id="279" r:id="rId34"/>
  </p:sldIdLst>
  <p:sldSz cx="9144000" cy="5143500" type="screen16x9"/>
  <p:notesSz cx="6888163" cy="10020300"/>
  <p:embeddedFontLst>
    <p:embeddedFont>
      <p:font typeface="IBM Plex Sans SemiBold" panose="020B0604020202020204" charset="0"/>
      <p:regular r:id="rId36"/>
      <p:bold r:id="rId37"/>
      <p:italic r:id="rId38"/>
      <p:boldItalic r:id="rId39"/>
    </p:embeddedFont>
    <p:embeddedFont>
      <p:font typeface="Consolas" panose="020B0609020204030204" pitchFamily="49" charset="0"/>
      <p:regular r:id="rId40"/>
      <p:bold r:id="rId41"/>
      <p:italic r:id="rId42"/>
      <p:boldItalic r:id="rId43"/>
    </p:embeddedFont>
    <p:embeddedFont>
      <p:font typeface="Calibri" panose="020F0502020204030204" pitchFamily="34" charset="0"/>
      <p:regular r:id="rId44"/>
      <p:bold r:id="rId45"/>
      <p:italic r:id="rId46"/>
      <p:boldItalic r:id="rId47"/>
    </p:embeddedFont>
    <p:embeddedFont>
      <p:font typeface="IBM Plex Sans" panose="020B0604020202020204" charset="0"/>
      <p:regular r:id="rId48"/>
      <p:bold r:id="rId49"/>
      <p:italic r:id="rId50"/>
      <p:boldItalic r:id="rId51"/>
    </p:embeddedFont>
    <p:embeddedFont>
      <p:font typeface="Roboto" panose="020B0604020202020204" charset="0"/>
      <p:regular r:id="rId52"/>
      <p:bold r:id="rId53"/>
      <p:italic r:id="rId54"/>
      <p:boldItalic r:id="rId5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597">
          <p15:clr>
            <a:srgbClr val="9AA0A6"/>
          </p15:clr>
        </p15:guide>
        <p15:guide id="2" pos="2903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7" d="100"/>
          <a:sy n="97" d="100"/>
        </p:scale>
        <p:origin x="768" y="84"/>
      </p:cViewPr>
      <p:guideLst>
        <p:guide orient="horz" pos="1597"/>
        <p:guide pos="2903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4.fntdata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font" Target="fonts/font7.fntdata"/><Relationship Id="rId47" Type="http://schemas.openxmlformats.org/officeDocument/2006/relationships/font" Target="fonts/font12.fntdata"/><Relationship Id="rId50" Type="http://schemas.openxmlformats.org/officeDocument/2006/relationships/font" Target="fonts/font15.fntdata"/><Relationship Id="rId55" Type="http://schemas.openxmlformats.org/officeDocument/2006/relationships/font" Target="fonts/font20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font" Target="fonts/font3.fntdata"/><Relationship Id="rId46" Type="http://schemas.openxmlformats.org/officeDocument/2006/relationships/font" Target="fonts/font11.fntdata"/><Relationship Id="rId59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font" Target="fonts/font6.fntdata"/><Relationship Id="rId54" Type="http://schemas.openxmlformats.org/officeDocument/2006/relationships/font" Target="fonts/font1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font" Target="fonts/font10.fntdata"/><Relationship Id="rId53" Type="http://schemas.openxmlformats.org/officeDocument/2006/relationships/font" Target="fonts/font18.fntdata"/><Relationship Id="rId58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1.fntdata"/><Relationship Id="rId49" Type="http://schemas.openxmlformats.org/officeDocument/2006/relationships/font" Target="fonts/font14.fntdata"/><Relationship Id="rId57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font" Target="fonts/font9.fntdata"/><Relationship Id="rId52" Type="http://schemas.openxmlformats.org/officeDocument/2006/relationships/font" Target="fonts/font17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8.fntdata"/><Relationship Id="rId48" Type="http://schemas.openxmlformats.org/officeDocument/2006/relationships/font" Target="fonts/font13.fntdata"/><Relationship Id="rId56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font" Target="fonts/font16.fntdata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04775" y="750888"/>
            <a:ext cx="6678613" cy="375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8817" y="4759643"/>
            <a:ext cx="5510530" cy="4509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96600" rIns="96600" bIns="96600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94746142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ksergey.ru/timer/?t=300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onlinetimer.ru/#!/timer/2022-01-14T13:30:46.171Z/2022-01-14T13:30:46.171Z/forward/0/2/100/t/run/" TargetMode="Externa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1:notes"/>
          <p:cNvSpPr txBox="1">
            <a:spLocks noGrp="1"/>
          </p:cNvSpPr>
          <p:nvPr>
            <p:ph type="body" idx="1"/>
          </p:nvPr>
        </p:nvSpPr>
        <p:spPr>
          <a:xfrm>
            <a:off x="688817" y="4759643"/>
            <a:ext cx="5510530" cy="4509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96600" rIns="96600" bIns="96600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  <p:sp>
        <p:nvSpPr>
          <p:cNvPr id="300" name="Google Shape;30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4775" y="750888"/>
            <a:ext cx="6678613" cy="375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5261560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11a88ad15b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4775" y="750888"/>
            <a:ext cx="6678613" cy="375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11a88ad15b6_0_0:notes"/>
          <p:cNvSpPr txBox="1">
            <a:spLocks noGrp="1"/>
          </p:cNvSpPr>
          <p:nvPr>
            <p:ph type="body" idx="1"/>
          </p:nvPr>
        </p:nvSpPr>
        <p:spPr>
          <a:xfrm>
            <a:off x="688817" y="4759643"/>
            <a:ext cx="5510530" cy="4509135"/>
          </a:xfrm>
          <a:prstGeom prst="rect">
            <a:avLst/>
          </a:prstGeom>
        </p:spPr>
        <p:txBody>
          <a:bodyPr spcFirstLastPara="1" wrap="square" lIns="96600" tIns="96600" rIns="96600" bIns="96600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73812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11a88ad15b6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4775" y="750888"/>
            <a:ext cx="6678613" cy="375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11a88ad15b6_0_20:notes"/>
          <p:cNvSpPr txBox="1">
            <a:spLocks noGrp="1"/>
          </p:cNvSpPr>
          <p:nvPr>
            <p:ph type="body" idx="1"/>
          </p:nvPr>
        </p:nvSpPr>
        <p:spPr>
          <a:xfrm>
            <a:off x="688817" y="4759643"/>
            <a:ext cx="5510530" cy="4509135"/>
          </a:xfrm>
          <a:prstGeom prst="rect">
            <a:avLst/>
          </a:prstGeom>
        </p:spPr>
        <p:txBody>
          <a:bodyPr spcFirstLastPara="1" wrap="square" lIns="96600" tIns="96600" rIns="96600" bIns="96600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8326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139cd3b7ca2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4775" y="750888"/>
            <a:ext cx="6678613" cy="375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139cd3b7ca2_0_31:notes"/>
          <p:cNvSpPr txBox="1">
            <a:spLocks noGrp="1"/>
          </p:cNvSpPr>
          <p:nvPr>
            <p:ph type="body" idx="1"/>
          </p:nvPr>
        </p:nvSpPr>
        <p:spPr>
          <a:xfrm>
            <a:off x="688817" y="4759643"/>
            <a:ext cx="5510530" cy="4509135"/>
          </a:xfrm>
          <a:prstGeom prst="rect">
            <a:avLst/>
          </a:prstGeom>
        </p:spPr>
        <p:txBody>
          <a:bodyPr spcFirstLastPara="1" wrap="square" lIns="96600" tIns="96600" rIns="96600" bIns="96600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39980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1399ae5b3c0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4775" y="750888"/>
            <a:ext cx="6678613" cy="375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1399ae5b3c0_0_126:notes"/>
          <p:cNvSpPr txBox="1">
            <a:spLocks noGrp="1"/>
          </p:cNvSpPr>
          <p:nvPr>
            <p:ph type="body" idx="1"/>
          </p:nvPr>
        </p:nvSpPr>
        <p:spPr>
          <a:xfrm>
            <a:off x="688817" y="4759643"/>
            <a:ext cx="5510530" cy="4509135"/>
          </a:xfrm>
          <a:prstGeom prst="rect">
            <a:avLst/>
          </a:prstGeom>
        </p:spPr>
        <p:txBody>
          <a:bodyPr spcFirstLastPara="1" wrap="square" lIns="96600" tIns="96600" rIns="96600" bIns="96600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67919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1399ae5b3c0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4775" y="750888"/>
            <a:ext cx="6678613" cy="375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1399ae5b3c0_0_126:notes"/>
          <p:cNvSpPr txBox="1">
            <a:spLocks noGrp="1"/>
          </p:cNvSpPr>
          <p:nvPr>
            <p:ph type="body" idx="1"/>
          </p:nvPr>
        </p:nvSpPr>
        <p:spPr>
          <a:xfrm>
            <a:off x="688817" y="4759643"/>
            <a:ext cx="5510530" cy="4509135"/>
          </a:xfrm>
          <a:prstGeom prst="rect">
            <a:avLst/>
          </a:prstGeom>
        </p:spPr>
        <p:txBody>
          <a:bodyPr spcFirstLastPara="1" wrap="square" lIns="96600" tIns="96600" rIns="96600" bIns="96600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28088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1081ba7d4ae_0_5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4775" y="750888"/>
            <a:ext cx="6678613" cy="375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4" name="Google Shape;394;g1081ba7d4ae_0_509:notes"/>
          <p:cNvSpPr txBox="1">
            <a:spLocks noGrp="1"/>
          </p:cNvSpPr>
          <p:nvPr>
            <p:ph type="body" idx="1"/>
          </p:nvPr>
        </p:nvSpPr>
        <p:spPr>
          <a:xfrm>
            <a:off x="688817" y="4759643"/>
            <a:ext cx="5510530" cy="4509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96600" rIns="96600" bIns="96600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745729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156ec39b11f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4775" y="750888"/>
            <a:ext cx="6678613" cy="375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3" name="Google Shape;403;g156ec39b11f_0_6:notes"/>
          <p:cNvSpPr txBox="1">
            <a:spLocks noGrp="1"/>
          </p:cNvSpPr>
          <p:nvPr>
            <p:ph type="body" idx="1"/>
          </p:nvPr>
        </p:nvSpPr>
        <p:spPr>
          <a:xfrm>
            <a:off x="688817" y="4759643"/>
            <a:ext cx="5510530" cy="4509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96600" rIns="96600" bIns="96600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34026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156ec39b11f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4775" y="750888"/>
            <a:ext cx="6678613" cy="375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3" name="Google Shape;403;g156ec39b11f_0_6:notes"/>
          <p:cNvSpPr txBox="1">
            <a:spLocks noGrp="1"/>
          </p:cNvSpPr>
          <p:nvPr>
            <p:ph type="body" idx="1"/>
          </p:nvPr>
        </p:nvSpPr>
        <p:spPr>
          <a:xfrm>
            <a:off x="688817" y="4759643"/>
            <a:ext cx="5510530" cy="4509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96600" rIns="96600" bIns="96600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09771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156ec39b11f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4775" y="750888"/>
            <a:ext cx="6678613" cy="375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3" name="Google Shape;403;g156ec39b11f_0_6:notes"/>
          <p:cNvSpPr txBox="1">
            <a:spLocks noGrp="1"/>
          </p:cNvSpPr>
          <p:nvPr>
            <p:ph type="body" idx="1"/>
          </p:nvPr>
        </p:nvSpPr>
        <p:spPr>
          <a:xfrm>
            <a:off x="688817" y="4759643"/>
            <a:ext cx="5510530" cy="4509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96600" rIns="96600" bIns="96600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64624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156ec39b11f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4775" y="750888"/>
            <a:ext cx="6678613" cy="375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3" name="Google Shape;403;g156ec39b11f_0_6:notes"/>
          <p:cNvSpPr txBox="1">
            <a:spLocks noGrp="1"/>
          </p:cNvSpPr>
          <p:nvPr>
            <p:ph type="body" idx="1"/>
          </p:nvPr>
        </p:nvSpPr>
        <p:spPr>
          <a:xfrm>
            <a:off x="688817" y="4759643"/>
            <a:ext cx="5510530" cy="4509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96600" rIns="96600" bIns="96600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58690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399ae5b3c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4775" y="750888"/>
            <a:ext cx="6678613" cy="375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1399ae5b3c0_0_0:notes"/>
          <p:cNvSpPr txBox="1">
            <a:spLocks noGrp="1"/>
          </p:cNvSpPr>
          <p:nvPr>
            <p:ph type="body" idx="1"/>
          </p:nvPr>
        </p:nvSpPr>
        <p:spPr>
          <a:xfrm>
            <a:off x="688817" y="4759643"/>
            <a:ext cx="5510530" cy="4509135"/>
          </a:xfrm>
          <a:prstGeom prst="rect">
            <a:avLst/>
          </a:prstGeom>
        </p:spPr>
        <p:txBody>
          <a:bodyPr spcFirstLastPara="1" wrap="square" lIns="96600" tIns="96600" rIns="96600" bIns="96600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41140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156ec39b11f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4775" y="750888"/>
            <a:ext cx="6678613" cy="375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3" name="Google Shape;403;g156ec39b11f_0_6:notes"/>
          <p:cNvSpPr txBox="1">
            <a:spLocks noGrp="1"/>
          </p:cNvSpPr>
          <p:nvPr>
            <p:ph type="body" idx="1"/>
          </p:nvPr>
        </p:nvSpPr>
        <p:spPr>
          <a:xfrm>
            <a:off x="688817" y="4759643"/>
            <a:ext cx="5510530" cy="4509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96600" rIns="96600" bIns="96600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471402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156ec39b11f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4775" y="750888"/>
            <a:ext cx="6678613" cy="375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3" name="Google Shape;403;g156ec39b11f_0_6:notes"/>
          <p:cNvSpPr txBox="1">
            <a:spLocks noGrp="1"/>
          </p:cNvSpPr>
          <p:nvPr>
            <p:ph type="body" idx="1"/>
          </p:nvPr>
        </p:nvSpPr>
        <p:spPr>
          <a:xfrm>
            <a:off x="688817" y="4759643"/>
            <a:ext cx="5510530" cy="4509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96600" rIns="96600" bIns="96600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652359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156ec39b11f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4775" y="750888"/>
            <a:ext cx="6678613" cy="375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3" name="Google Shape;403;g156ec39b11f_0_6:notes"/>
          <p:cNvSpPr txBox="1">
            <a:spLocks noGrp="1"/>
          </p:cNvSpPr>
          <p:nvPr>
            <p:ph type="body" idx="1"/>
          </p:nvPr>
        </p:nvSpPr>
        <p:spPr>
          <a:xfrm>
            <a:off x="688817" y="4759643"/>
            <a:ext cx="5510530" cy="4509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96600" rIns="96600" bIns="96600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751492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4775" y="750888"/>
            <a:ext cx="6678613" cy="375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9" name="Google Shape;419;p17:notes"/>
          <p:cNvSpPr txBox="1">
            <a:spLocks noGrp="1"/>
          </p:cNvSpPr>
          <p:nvPr>
            <p:ph type="body" idx="1"/>
          </p:nvPr>
        </p:nvSpPr>
        <p:spPr>
          <a:xfrm>
            <a:off x="688817" y="4759643"/>
            <a:ext cx="5510530" cy="4509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96600" rIns="96600" bIns="96600" anchor="t" anchorCtr="0">
            <a:noAutofit/>
          </a:bodyPr>
          <a:lstStyle/>
          <a:p>
            <a:pPr marL="0" indent="0">
              <a:buNone/>
            </a:pPr>
            <a:r>
              <a:rPr lang="ru-RU">
                <a:solidFill>
                  <a:schemeClr val="dk1"/>
                </a:solidFill>
              </a:rPr>
              <a:t>Для удобства можно использовать таймер на экране: </a:t>
            </a:r>
            <a:r>
              <a:rPr lang="ru-RU" u="sng">
                <a:solidFill>
                  <a:schemeClr val="hlink"/>
                </a:solidFill>
                <a:hlinkClick r:id="rId3"/>
              </a:rPr>
              <a:t>вариант 1,</a:t>
            </a:r>
            <a:r>
              <a:rPr lang="ru-RU">
                <a:solidFill>
                  <a:schemeClr val="dk1"/>
                </a:solidFill>
              </a:rPr>
              <a:t> </a:t>
            </a:r>
            <a:r>
              <a:rPr lang="ru-RU" u="sng">
                <a:solidFill>
                  <a:schemeClr val="hlink"/>
                </a:solidFill>
                <a:hlinkClick r:id="rId4"/>
              </a:rPr>
              <a:t>вариант 2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41276510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1a4984574a6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4775" y="750888"/>
            <a:ext cx="6678613" cy="375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4" name="Google Shape;424;g1a4984574a6_0_17:notes"/>
          <p:cNvSpPr txBox="1">
            <a:spLocks noGrp="1"/>
          </p:cNvSpPr>
          <p:nvPr>
            <p:ph type="body" idx="1"/>
          </p:nvPr>
        </p:nvSpPr>
        <p:spPr>
          <a:xfrm>
            <a:off x="688817" y="4759643"/>
            <a:ext cx="5510530" cy="4509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96600" rIns="96600" bIns="96600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744452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1a4984574a6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4775" y="750888"/>
            <a:ext cx="6678613" cy="375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4" name="Google Shape;424;g1a4984574a6_0_17:notes"/>
          <p:cNvSpPr txBox="1">
            <a:spLocks noGrp="1"/>
          </p:cNvSpPr>
          <p:nvPr>
            <p:ph type="body" idx="1"/>
          </p:nvPr>
        </p:nvSpPr>
        <p:spPr>
          <a:xfrm>
            <a:off x="688817" y="4759643"/>
            <a:ext cx="5510530" cy="4509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96600" rIns="96600" bIns="96600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045205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1a4984574a6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4775" y="750888"/>
            <a:ext cx="6678613" cy="375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4" name="Google Shape;424;g1a4984574a6_0_17:notes"/>
          <p:cNvSpPr txBox="1">
            <a:spLocks noGrp="1"/>
          </p:cNvSpPr>
          <p:nvPr>
            <p:ph type="body" idx="1"/>
          </p:nvPr>
        </p:nvSpPr>
        <p:spPr>
          <a:xfrm>
            <a:off x="688817" y="4759643"/>
            <a:ext cx="5510530" cy="4509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96600" rIns="96600" bIns="96600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7735802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1a4984574a6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4775" y="750888"/>
            <a:ext cx="6678613" cy="375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4" name="Google Shape;424;g1a4984574a6_0_17:notes"/>
          <p:cNvSpPr txBox="1">
            <a:spLocks noGrp="1"/>
          </p:cNvSpPr>
          <p:nvPr>
            <p:ph type="body" idx="1"/>
          </p:nvPr>
        </p:nvSpPr>
        <p:spPr>
          <a:xfrm>
            <a:off x="688817" y="4759643"/>
            <a:ext cx="5510530" cy="4509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96600" rIns="96600" bIns="96600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7249279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1a4984574a6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4775" y="750888"/>
            <a:ext cx="6678613" cy="375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4" name="Google Shape;424;g1a4984574a6_0_17:notes"/>
          <p:cNvSpPr txBox="1">
            <a:spLocks noGrp="1"/>
          </p:cNvSpPr>
          <p:nvPr>
            <p:ph type="body" idx="1"/>
          </p:nvPr>
        </p:nvSpPr>
        <p:spPr>
          <a:xfrm>
            <a:off x="688817" y="4759643"/>
            <a:ext cx="5510530" cy="4509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96600" rIns="96600" bIns="96600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46848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1081ba7d4ae_0_5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4775" y="750888"/>
            <a:ext cx="6678613" cy="375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1" name="Google Shape;431;g1081ba7d4ae_0_564:notes"/>
          <p:cNvSpPr txBox="1">
            <a:spLocks noGrp="1"/>
          </p:cNvSpPr>
          <p:nvPr>
            <p:ph type="body" idx="1"/>
          </p:nvPr>
        </p:nvSpPr>
        <p:spPr>
          <a:xfrm>
            <a:off x="688817" y="4759643"/>
            <a:ext cx="5510530" cy="4509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96600" rIns="96600" bIns="96600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77527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10647329f79_1_6:notes"/>
          <p:cNvSpPr txBox="1">
            <a:spLocks noGrp="1"/>
          </p:cNvSpPr>
          <p:nvPr>
            <p:ph type="body" idx="1"/>
          </p:nvPr>
        </p:nvSpPr>
        <p:spPr>
          <a:xfrm>
            <a:off x="688817" y="4759643"/>
            <a:ext cx="5510530" cy="4509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96600" rIns="96600" bIns="96600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  <p:sp>
        <p:nvSpPr>
          <p:cNvPr id="317" name="Google Shape;317;g10647329f79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4775" y="750888"/>
            <a:ext cx="6678613" cy="375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87643460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116132c2d2b_3_4:notes"/>
          <p:cNvSpPr txBox="1">
            <a:spLocks noGrp="1"/>
          </p:cNvSpPr>
          <p:nvPr>
            <p:ph type="body" idx="1"/>
          </p:nvPr>
        </p:nvSpPr>
        <p:spPr>
          <a:xfrm>
            <a:off x="688817" y="4759643"/>
            <a:ext cx="5510530" cy="4509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96600" rIns="96600" bIns="96600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  <p:sp>
        <p:nvSpPr>
          <p:cNvPr id="436" name="Google Shape;436;g116132c2d2b_3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4775" y="750888"/>
            <a:ext cx="6678613" cy="375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0164161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10f07d28dee_0_2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4775" y="750888"/>
            <a:ext cx="6678613" cy="375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10f07d28dee_0_221:notes"/>
          <p:cNvSpPr txBox="1">
            <a:spLocks noGrp="1"/>
          </p:cNvSpPr>
          <p:nvPr>
            <p:ph type="body" idx="1"/>
          </p:nvPr>
        </p:nvSpPr>
        <p:spPr>
          <a:xfrm>
            <a:off x="688817" y="4759643"/>
            <a:ext cx="5510530" cy="4509135"/>
          </a:xfrm>
          <a:prstGeom prst="rect">
            <a:avLst/>
          </a:prstGeom>
        </p:spPr>
        <p:txBody>
          <a:bodyPr spcFirstLastPara="1" wrap="square" lIns="96600" tIns="96600" rIns="96600" bIns="96600" anchor="t" anchorCtr="0">
            <a:noAutofit/>
          </a:bodyPr>
          <a:lstStyle/>
          <a:p>
            <a:pPr marL="0" indent="0">
              <a:buNone/>
            </a:pPr>
            <a:r>
              <a:rPr lang="ru-RU"/>
              <a:t>Вы можете сами менять вопросы! Попросите студентов ответить голосом или отписаться в чате.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23632804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4775" y="750888"/>
            <a:ext cx="6678613" cy="375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2" name="Google Shape;462;p18:notes"/>
          <p:cNvSpPr txBox="1">
            <a:spLocks noGrp="1"/>
          </p:cNvSpPr>
          <p:nvPr>
            <p:ph type="body" idx="1"/>
          </p:nvPr>
        </p:nvSpPr>
        <p:spPr>
          <a:xfrm>
            <a:off x="688817" y="4759643"/>
            <a:ext cx="5510530" cy="4509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96600" rIns="96600" bIns="96600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00397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11a88ad15b6_0_292:notes"/>
          <p:cNvSpPr txBox="1">
            <a:spLocks noGrp="1"/>
          </p:cNvSpPr>
          <p:nvPr>
            <p:ph type="body" idx="1"/>
          </p:nvPr>
        </p:nvSpPr>
        <p:spPr>
          <a:xfrm>
            <a:off x="688817" y="4759618"/>
            <a:ext cx="5510530" cy="4509135"/>
          </a:xfrm>
          <a:prstGeom prst="rect">
            <a:avLst/>
          </a:prstGeom>
        </p:spPr>
        <p:txBody>
          <a:bodyPr spcFirstLastPara="1" wrap="square" lIns="96600" tIns="96600" rIns="96600" bIns="96600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  <p:sp>
        <p:nvSpPr>
          <p:cNvPr id="323" name="Google Shape;323;g11a88ad15b6_0_2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4775" y="750888"/>
            <a:ext cx="6678613" cy="375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266941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1399ae5b3c0_0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4775" y="750888"/>
            <a:ext cx="6678613" cy="375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1399ae5b3c0_0_118:notes"/>
          <p:cNvSpPr txBox="1">
            <a:spLocks noGrp="1"/>
          </p:cNvSpPr>
          <p:nvPr>
            <p:ph type="body" idx="1"/>
          </p:nvPr>
        </p:nvSpPr>
        <p:spPr>
          <a:xfrm>
            <a:off x="688817" y="4759643"/>
            <a:ext cx="5510530" cy="4509135"/>
          </a:xfrm>
          <a:prstGeom prst="rect">
            <a:avLst/>
          </a:prstGeom>
        </p:spPr>
        <p:txBody>
          <a:bodyPr spcFirstLastPara="1" wrap="square" lIns="96600" tIns="96600" rIns="96600" bIns="96600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62834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139cd3b7ca2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4775" y="750888"/>
            <a:ext cx="6678613" cy="375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139cd3b7ca2_0_24:notes"/>
          <p:cNvSpPr txBox="1">
            <a:spLocks noGrp="1"/>
          </p:cNvSpPr>
          <p:nvPr>
            <p:ph type="body" idx="1"/>
          </p:nvPr>
        </p:nvSpPr>
        <p:spPr>
          <a:xfrm>
            <a:off x="688817" y="4759643"/>
            <a:ext cx="5510530" cy="4509135"/>
          </a:xfrm>
          <a:prstGeom prst="rect">
            <a:avLst/>
          </a:prstGeom>
        </p:spPr>
        <p:txBody>
          <a:bodyPr spcFirstLastPara="1" wrap="square" lIns="96600" tIns="96600" rIns="96600" bIns="96600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48652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1399ae5b3c0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4775" y="750888"/>
            <a:ext cx="6678613" cy="375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1399ae5b3c0_0_110:notes"/>
          <p:cNvSpPr txBox="1">
            <a:spLocks noGrp="1"/>
          </p:cNvSpPr>
          <p:nvPr>
            <p:ph type="body" idx="1"/>
          </p:nvPr>
        </p:nvSpPr>
        <p:spPr>
          <a:xfrm>
            <a:off x="688817" y="4759643"/>
            <a:ext cx="5510530" cy="4509135"/>
          </a:xfrm>
          <a:prstGeom prst="rect">
            <a:avLst/>
          </a:prstGeom>
        </p:spPr>
        <p:txBody>
          <a:bodyPr spcFirstLastPara="1" wrap="square" lIns="96600" tIns="96600" rIns="96600" bIns="96600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26925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139cd3b7ca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4775" y="750888"/>
            <a:ext cx="6678613" cy="375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139cd3b7ca2_0_15:notes"/>
          <p:cNvSpPr txBox="1">
            <a:spLocks noGrp="1"/>
          </p:cNvSpPr>
          <p:nvPr>
            <p:ph type="body" idx="1"/>
          </p:nvPr>
        </p:nvSpPr>
        <p:spPr>
          <a:xfrm>
            <a:off x="688817" y="4759643"/>
            <a:ext cx="5510530" cy="4509135"/>
          </a:xfrm>
          <a:prstGeom prst="rect">
            <a:avLst/>
          </a:prstGeom>
        </p:spPr>
        <p:txBody>
          <a:bodyPr spcFirstLastPara="1" wrap="square" lIns="96600" tIns="96600" rIns="96600" bIns="96600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10319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11a88ad15b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4775" y="750888"/>
            <a:ext cx="6678613" cy="375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11a88ad15b6_0_0:notes"/>
          <p:cNvSpPr txBox="1">
            <a:spLocks noGrp="1"/>
          </p:cNvSpPr>
          <p:nvPr>
            <p:ph type="body" idx="1"/>
          </p:nvPr>
        </p:nvSpPr>
        <p:spPr>
          <a:xfrm>
            <a:off x="688817" y="4759643"/>
            <a:ext cx="5510530" cy="4509135"/>
          </a:xfrm>
          <a:prstGeom prst="rect">
            <a:avLst/>
          </a:prstGeom>
        </p:spPr>
        <p:txBody>
          <a:bodyPr spcFirstLastPara="1" wrap="square" lIns="96600" tIns="96600" rIns="96600" bIns="96600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62185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 Титульник">
  <p:cSld name="TITLE_1_2_1_1">
    <p:bg>
      <p:bgPr>
        <a:solidFill>
          <a:schemeClr val="dk1"/>
        </a:solidFill>
        <a:effectLst/>
      </p:bgPr>
    </p:bg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532821" y="0"/>
            <a:ext cx="7611177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8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3196224"/>
            <a:ext cx="4788650" cy="1947276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2"/>
          <p:cNvSpPr txBox="1">
            <a:spLocks noGrp="1"/>
          </p:cNvSpPr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BM Plex Sans SemiBold"/>
              <a:buNone/>
              <a:defRPr sz="44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1" name="Google Shape;11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8000" y="180036"/>
            <a:ext cx="480375" cy="48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 Отбивка">
  <p:cSld name="TITLE_1_1_1">
    <p:bg>
      <p:bgPr>
        <a:solidFill>
          <a:schemeClr val="lt1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331875" y="0"/>
            <a:ext cx="5812116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1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57" name="Google Shape;57;p11"/>
          <p:cNvSpPr txBox="1">
            <a:spLocks noGrp="1"/>
          </p:cNvSpPr>
          <p:nvPr>
            <p:ph type="title"/>
          </p:nvPr>
        </p:nvSpPr>
        <p:spPr>
          <a:xfrm>
            <a:off x="540000" y="1836000"/>
            <a:ext cx="8064000" cy="17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IBM Plex Sans SemiBold"/>
              <a:buNone/>
              <a:defRPr sz="4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" name="Google Shape;58;p11"/>
          <p:cNvSpPr txBox="1">
            <a:spLocks noGrp="1"/>
          </p:cNvSpPr>
          <p:nvPr>
            <p:ph type="subTitle" idx="2"/>
          </p:nvPr>
        </p:nvSpPr>
        <p:spPr>
          <a:xfrm>
            <a:off x="540000" y="3633900"/>
            <a:ext cx="8064000" cy="4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59" name="Google Shape;59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 Отбивка ">
  <p:cSld name="TITLE_1_1_1_1">
    <p:bg>
      <p:bgPr>
        <a:solidFill>
          <a:schemeClr val="lt1"/>
        </a:solid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709425" y="0"/>
            <a:ext cx="5434577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2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63" name="Google Shape;63;p12"/>
          <p:cNvSpPr txBox="1">
            <a:spLocks noGrp="1"/>
          </p:cNvSpPr>
          <p:nvPr>
            <p:ph type="title"/>
          </p:nvPr>
        </p:nvSpPr>
        <p:spPr>
          <a:xfrm>
            <a:off x="540000" y="1836000"/>
            <a:ext cx="8064000" cy="17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IBM Plex Sans SemiBold"/>
              <a:buNone/>
              <a:defRPr sz="4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" name="Google Shape;64;p12"/>
          <p:cNvSpPr txBox="1">
            <a:spLocks noGrp="1"/>
          </p:cNvSpPr>
          <p:nvPr>
            <p:ph type="subTitle" idx="2"/>
          </p:nvPr>
        </p:nvSpPr>
        <p:spPr>
          <a:xfrm>
            <a:off x="540000" y="3633900"/>
            <a:ext cx="8064000" cy="4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65" name="Google Shape;65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 Отбивка  (без графики)">
  <p:cSld name="TITLE_1_1_1_1_1">
    <p:bg>
      <p:bgPr>
        <a:solidFill>
          <a:schemeClr val="lt1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title"/>
          </p:nvPr>
        </p:nvSpPr>
        <p:spPr>
          <a:xfrm>
            <a:off x="540000" y="1836000"/>
            <a:ext cx="8064000" cy="17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IBM Plex Sans SemiBold"/>
              <a:buNone/>
              <a:defRPr sz="4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subTitle" idx="2"/>
          </p:nvPr>
        </p:nvSpPr>
        <p:spPr>
          <a:xfrm>
            <a:off x="540000" y="3633900"/>
            <a:ext cx="8064000" cy="4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70" name="Google Shape;70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 Заголовок + текст в два столбца">
  <p:cSld name="1_Title slide 5_2_1_4_2">
    <p:bg>
      <p:bgPr>
        <a:solidFill>
          <a:schemeClr val="lt1"/>
        </a:solidFill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3" name="Google Shape;73;p14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74" name="Google Shape;74;p14"/>
          <p:cNvSpPr txBox="1">
            <a:spLocks noGrp="1"/>
          </p:cNvSpPr>
          <p:nvPr>
            <p:ph type="subTitle" idx="2"/>
          </p:nvPr>
        </p:nvSpPr>
        <p:spPr>
          <a:xfrm>
            <a:off x="536400" y="1260000"/>
            <a:ext cx="38556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" name="Google Shape;75;p14"/>
          <p:cNvSpPr txBox="1">
            <a:spLocks noGrp="1"/>
          </p:cNvSpPr>
          <p:nvPr>
            <p:ph type="subTitle" idx="3"/>
          </p:nvPr>
        </p:nvSpPr>
        <p:spPr>
          <a:xfrm>
            <a:off x="4752000" y="1260000"/>
            <a:ext cx="38556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76" name="Google Shape;76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 Для цитат">
  <p:cSld name="CUSTOM_2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5"/>
          <p:cNvSpPr txBox="1">
            <a:spLocks noGrp="1"/>
          </p:cNvSpPr>
          <p:nvPr>
            <p:ph type="title"/>
          </p:nvPr>
        </p:nvSpPr>
        <p:spPr>
          <a:xfrm>
            <a:off x="936875" y="1004350"/>
            <a:ext cx="7270200" cy="31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IBM Plex Sans"/>
              <a:buNone/>
              <a:defRPr sz="1800" b="1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Font typeface="IBM Plex Sans"/>
              <a:buNone/>
              <a:defRPr sz="1800" b="1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Font typeface="IBM Plex Sans"/>
              <a:buNone/>
              <a:defRPr sz="1800" b="1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Font typeface="IBM Plex Sans"/>
              <a:buNone/>
              <a:defRPr sz="1800" b="1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Font typeface="IBM Plex Sans"/>
              <a:buNone/>
              <a:defRPr sz="1800" b="1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Font typeface="IBM Plex Sans"/>
              <a:buNone/>
              <a:defRPr sz="1800" b="1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Font typeface="IBM Plex Sans"/>
              <a:buNone/>
              <a:defRPr sz="1800" b="1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Font typeface="IBM Plex Sans"/>
              <a:buNone/>
              <a:defRPr sz="1800" b="1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Font typeface="IBM Plex Sans"/>
              <a:buNone/>
              <a:defRPr sz="1800" b="1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0" name="Google Shape;80;p15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Only">
  <p:cSld name="Title Only">
    <p:bg>
      <p:bgPr>
        <a:solidFill>
          <a:schemeClr val="lt1"/>
        </a:solid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 extrusionOk="0">
                <a:moveTo>
                  <a:pt x="9143999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514349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3" name="Google Shape;83;p16"/>
          <p:cNvSpPr txBox="1">
            <a:spLocks noGrp="1"/>
          </p:cNvSpPr>
          <p:nvPr>
            <p:ph type="title"/>
          </p:nvPr>
        </p:nvSpPr>
        <p:spPr>
          <a:xfrm>
            <a:off x="2842969" y="2049775"/>
            <a:ext cx="3458100" cy="136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1" i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6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6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6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 Заголовок в две строки + текст  1 1">
  <p:cSld name="1_Title slide 5_2_1_4_1_1_1">
    <p:bg>
      <p:bgPr>
        <a:solidFill>
          <a:schemeClr val="lt1"/>
        </a:soli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90" name="Google Shape;90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8"/>
          <p:cNvSpPr txBox="1">
            <a:spLocks noGrp="1"/>
          </p:cNvSpPr>
          <p:nvPr>
            <p:ph type="subTitle" idx="2"/>
          </p:nvPr>
        </p:nvSpPr>
        <p:spPr>
          <a:xfrm>
            <a:off x="1258700" y="15093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92" name="Google Shape;92;p18"/>
          <p:cNvSpPr txBox="1">
            <a:spLocks noGrp="1"/>
          </p:cNvSpPr>
          <p:nvPr>
            <p:ph type="subTitle" idx="3"/>
          </p:nvPr>
        </p:nvSpPr>
        <p:spPr>
          <a:xfrm>
            <a:off x="1258700" y="26793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93" name="Google Shape;93;p18"/>
          <p:cNvSpPr txBox="1">
            <a:spLocks noGrp="1"/>
          </p:cNvSpPr>
          <p:nvPr>
            <p:ph type="subTitle" idx="4"/>
          </p:nvPr>
        </p:nvSpPr>
        <p:spPr>
          <a:xfrm>
            <a:off x="1258700" y="38241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94" name="Google Shape;94;p18"/>
          <p:cNvSpPr txBox="1">
            <a:spLocks noGrp="1"/>
          </p:cNvSpPr>
          <p:nvPr>
            <p:ph type="subTitle" idx="5"/>
          </p:nvPr>
        </p:nvSpPr>
        <p:spPr>
          <a:xfrm>
            <a:off x="4071600" y="15093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95" name="Google Shape;95;p18"/>
          <p:cNvSpPr txBox="1">
            <a:spLocks noGrp="1"/>
          </p:cNvSpPr>
          <p:nvPr>
            <p:ph type="subTitle" idx="6"/>
          </p:nvPr>
        </p:nvSpPr>
        <p:spPr>
          <a:xfrm>
            <a:off x="4071600" y="26793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96" name="Google Shape;96;p18"/>
          <p:cNvSpPr txBox="1">
            <a:spLocks noGrp="1"/>
          </p:cNvSpPr>
          <p:nvPr>
            <p:ph type="subTitle" idx="7"/>
          </p:nvPr>
        </p:nvSpPr>
        <p:spPr>
          <a:xfrm>
            <a:off x="4071600" y="38241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97" name="Google Shape;97;p18"/>
          <p:cNvSpPr txBox="1">
            <a:spLocks noGrp="1"/>
          </p:cNvSpPr>
          <p:nvPr>
            <p:ph type="subTitle" idx="8"/>
          </p:nvPr>
        </p:nvSpPr>
        <p:spPr>
          <a:xfrm>
            <a:off x="6884500" y="15093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98" name="Google Shape;98;p18"/>
          <p:cNvSpPr txBox="1">
            <a:spLocks noGrp="1"/>
          </p:cNvSpPr>
          <p:nvPr>
            <p:ph type="subTitle" idx="9"/>
          </p:nvPr>
        </p:nvSpPr>
        <p:spPr>
          <a:xfrm>
            <a:off x="6884500" y="26793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99" name="Google Shape;99;p18"/>
          <p:cNvSpPr txBox="1">
            <a:spLocks noGrp="1"/>
          </p:cNvSpPr>
          <p:nvPr>
            <p:ph type="subTitle" idx="13"/>
          </p:nvPr>
        </p:nvSpPr>
        <p:spPr>
          <a:xfrm>
            <a:off x="6884500" y="38241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00" name="Google Shape;100;p18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2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sz="2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 Титульник">
  <p:cSld name="TITLE_1">
    <p:bg>
      <p:bgPr>
        <a:solidFill>
          <a:schemeClr val="dk1"/>
        </a:solid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68000" y="180036"/>
            <a:ext cx="480375" cy="48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77911" y="0"/>
            <a:ext cx="406607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9"/>
          <p:cNvSpPr txBox="1">
            <a:spLocks noGrp="1"/>
          </p:cNvSpPr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BM Plex Sans SemiBold"/>
              <a:buNone/>
              <a:defRPr sz="44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05" name="Google Shape;105;p19"/>
          <p:cNvSpPr txBox="1">
            <a:spLocks noGrp="1"/>
          </p:cNvSpPr>
          <p:nvPr>
            <p:ph type="subTitle" idx="1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Титульник">
  <p:cSld name="TITLE_1_4">
    <p:bg>
      <p:bgPr>
        <a:solidFill>
          <a:schemeClr val="dk1"/>
        </a:solid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419904" y="0"/>
            <a:ext cx="472409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20"/>
          <p:cNvSpPr txBox="1">
            <a:spLocks noGrp="1"/>
          </p:cNvSpPr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BM Plex Sans SemiBold"/>
              <a:buNone/>
              <a:defRPr sz="44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09" name="Google Shape;109;p20"/>
          <p:cNvSpPr txBox="1">
            <a:spLocks noGrp="1"/>
          </p:cNvSpPr>
          <p:nvPr>
            <p:ph type="subTitle" idx="1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10" name="Google Shape;110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8000" y="180036"/>
            <a:ext cx="480375" cy="48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Титульник">
  <p:cSld name="TITLE_1_3">
    <p:bg>
      <p:bgPr>
        <a:solidFill>
          <a:schemeClr val="dk1"/>
        </a:solidFill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331875" y="0"/>
            <a:ext cx="5812116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21"/>
          <p:cNvSpPr txBox="1">
            <a:spLocks noGrp="1"/>
          </p:cNvSpPr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BM Plex Sans SemiBold"/>
              <a:buNone/>
              <a:defRPr sz="44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14" name="Google Shape;114;p21"/>
          <p:cNvSpPr txBox="1">
            <a:spLocks noGrp="1"/>
          </p:cNvSpPr>
          <p:nvPr>
            <p:ph type="subTitle" idx="1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15" name="Google Shape;115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8000" y="180036"/>
            <a:ext cx="480375" cy="48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 Заголовок + текст">
  <p:cSld name="1_Title slide 5_2_1_4">
    <p:bg>
      <p:bgPr>
        <a:solidFill>
          <a:schemeClr val="lt1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2"/>
          </p:nvPr>
        </p:nvSpPr>
        <p:spPr>
          <a:xfrm>
            <a:off x="536400" y="126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" name="Google Shape;16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Титульник">
  <p:cSld name="TITLE_1_2">
    <p:bg>
      <p:bgPr>
        <a:solidFill>
          <a:schemeClr val="dk1"/>
        </a:solid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2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172100" y="1687275"/>
            <a:ext cx="3590899" cy="30218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2"/>
          <p:cNvSpPr txBox="1">
            <a:spLocks noGrp="1"/>
          </p:cNvSpPr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BM Plex Sans SemiBold"/>
              <a:buNone/>
              <a:defRPr sz="44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19" name="Google Shape;119;p22"/>
          <p:cNvSpPr txBox="1">
            <a:spLocks noGrp="1"/>
          </p:cNvSpPr>
          <p:nvPr>
            <p:ph type="subTitle" idx="1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20" name="Google Shape;120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8000" y="180036"/>
            <a:ext cx="480375" cy="48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Титульник">
  <p:cSld name="TITLE_1_2_1">
    <p:bg>
      <p:bgPr>
        <a:solidFill>
          <a:schemeClr val="dk1"/>
        </a:solidFill>
        <a:effectLst/>
      </p:bgPr>
    </p:bg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2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034750" y="2229300"/>
            <a:ext cx="4109251" cy="29142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3"/>
          <p:cNvSpPr txBox="1">
            <a:spLocks noGrp="1"/>
          </p:cNvSpPr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BM Plex Sans SemiBold"/>
              <a:buNone/>
              <a:defRPr sz="44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24" name="Google Shape;124;p23"/>
          <p:cNvSpPr txBox="1">
            <a:spLocks noGrp="1"/>
          </p:cNvSpPr>
          <p:nvPr>
            <p:ph type="subTitle" idx="1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25" name="Google Shape;125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8000" y="180036"/>
            <a:ext cx="480375" cy="48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 Титульник">
  <p:cSld name="TITLE_1_2_1_1">
    <p:bg>
      <p:bgPr>
        <a:solidFill>
          <a:schemeClr val="dk1"/>
        </a:solidFill>
        <a:effectLst/>
      </p:bgPr>
    </p:bg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2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532821" y="0"/>
            <a:ext cx="7611177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3196224"/>
            <a:ext cx="4788650" cy="1947276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4"/>
          <p:cNvSpPr txBox="1">
            <a:spLocks noGrp="1"/>
          </p:cNvSpPr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BM Plex Sans SemiBold"/>
              <a:buNone/>
              <a:defRPr sz="44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30" name="Google Shape;130;p24"/>
          <p:cNvSpPr txBox="1">
            <a:spLocks noGrp="1"/>
          </p:cNvSpPr>
          <p:nvPr>
            <p:ph type="subTitle" idx="1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31" name="Google Shape;131;p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8000" y="180036"/>
            <a:ext cx="480375" cy="48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 Титульник">
  <p:cSld name="TITLE_1_2_1_1_1">
    <p:bg>
      <p:bgPr>
        <a:solidFill>
          <a:schemeClr val="dk1"/>
        </a:solid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2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709425" y="0"/>
            <a:ext cx="5434577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5"/>
          <p:cNvSpPr txBox="1">
            <a:spLocks noGrp="1"/>
          </p:cNvSpPr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BM Plex Sans SemiBold"/>
              <a:buNone/>
              <a:defRPr sz="44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35" name="Google Shape;135;p25"/>
          <p:cNvSpPr txBox="1">
            <a:spLocks noGrp="1"/>
          </p:cNvSpPr>
          <p:nvPr>
            <p:ph type="subTitle" idx="1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36" name="Google Shape;136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8000" y="180036"/>
            <a:ext cx="480375" cy="48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 Титульник">
  <p:cSld name="TITLE_1_2_1_1_1_1">
    <p:bg>
      <p:bgPr>
        <a:solidFill>
          <a:schemeClr val="dk1"/>
        </a:solidFill>
        <a:effectLst/>
      </p:bgPr>
    </p:bg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2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709425" y="0"/>
            <a:ext cx="5434577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6"/>
          <p:cNvSpPr txBox="1">
            <a:spLocks noGrp="1"/>
          </p:cNvSpPr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BM Plex Sans SemiBold"/>
              <a:buNone/>
              <a:defRPr sz="44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40" name="Google Shape;140;p26"/>
          <p:cNvSpPr txBox="1">
            <a:spLocks noGrp="1"/>
          </p:cNvSpPr>
          <p:nvPr>
            <p:ph type="subTitle" idx="1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41" name="Google Shape;141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8000" y="180036"/>
            <a:ext cx="480375" cy="48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 Пустой титульник, вставь справа иллюстрацию по теме">
  <p:cSld name="TITLE_1_2_1_1_1_1_1">
    <p:bg>
      <p:bgPr>
        <a:solidFill>
          <a:schemeClr val="dk1"/>
        </a:solidFill>
        <a:effectLst/>
      </p:bgPr>
    </p:bg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7"/>
          <p:cNvSpPr txBox="1">
            <a:spLocks noGrp="1"/>
          </p:cNvSpPr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BM Plex Sans SemiBold"/>
              <a:buNone/>
              <a:defRPr sz="44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44" name="Google Shape;144;p27"/>
          <p:cNvSpPr txBox="1">
            <a:spLocks noGrp="1"/>
          </p:cNvSpPr>
          <p:nvPr>
            <p:ph type="subTitle" idx="1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45" name="Google Shape;145;p2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68000" y="180036"/>
            <a:ext cx="480375" cy="48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 Отбивка">
  <p:cSld name="TITLE_1_1">
    <p:bg>
      <p:bgPr>
        <a:solidFill>
          <a:schemeClr val="lt1"/>
        </a:solidFill>
        <a:effectLst/>
      </p:bgPr>
    </p:bg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2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949025" y="6715"/>
            <a:ext cx="420168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8"/>
          <p:cNvSpPr txBox="1">
            <a:spLocks noGrp="1"/>
          </p:cNvSpPr>
          <p:nvPr>
            <p:ph type="title"/>
          </p:nvPr>
        </p:nvSpPr>
        <p:spPr>
          <a:xfrm>
            <a:off x="540000" y="1836000"/>
            <a:ext cx="8064000" cy="17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IBM Plex Sans SemiBold"/>
              <a:buNone/>
              <a:defRPr sz="4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9" name="Google Shape;149;p28"/>
          <p:cNvSpPr txBox="1">
            <a:spLocks noGrp="1"/>
          </p:cNvSpPr>
          <p:nvPr>
            <p:ph type="subTitle" idx="1"/>
          </p:nvPr>
        </p:nvSpPr>
        <p:spPr>
          <a:xfrm>
            <a:off x="540000" y="3633900"/>
            <a:ext cx="8064000" cy="4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50" name="Google Shape;150;p28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IBM Plex Sans"/>
              <a:buNone/>
              <a:defRPr sz="13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51" name="Google Shape;151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 Отбивка">
  <p:cSld name="TITLE_1_1_2">
    <p:bg>
      <p:bgPr>
        <a:solidFill>
          <a:schemeClr val="lt1"/>
        </a:solidFill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254156" y="0"/>
            <a:ext cx="488984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9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55" name="Google Shape;155;p29"/>
          <p:cNvSpPr txBox="1">
            <a:spLocks noGrp="1"/>
          </p:cNvSpPr>
          <p:nvPr>
            <p:ph type="title"/>
          </p:nvPr>
        </p:nvSpPr>
        <p:spPr>
          <a:xfrm>
            <a:off x="540000" y="1836000"/>
            <a:ext cx="8064000" cy="17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IBM Plex Sans SemiBold"/>
              <a:buNone/>
              <a:defRPr sz="4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6" name="Google Shape;156;p29"/>
          <p:cNvSpPr txBox="1">
            <a:spLocks noGrp="1"/>
          </p:cNvSpPr>
          <p:nvPr>
            <p:ph type="subTitle" idx="2"/>
          </p:nvPr>
        </p:nvSpPr>
        <p:spPr>
          <a:xfrm>
            <a:off x="540000" y="3633900"/>
            <a:ext cx="8064000" cy="4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57" name="Google Shape;157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 Отбивка">
  <p:cSld name="TITLE_1_1_1">
    <p:bg>
      <p:bgPr>
        <a:solidFill>
          <a:schemeClr val="lt1"/>
        </a:solidFill>
        <a:effectLst/>
      </p:bgPr>
    </p:bg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3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331875" y="0"/>
            <a:ext cx="5812116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30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61" name="Google Shape;161;p30"/>
          <p:cNvSpPr txBox="1">
            <a:spLocks noGrp="1"/>
          </p:cNvSpPr>
          <p:nvPr>
            <p:ph type="title"/>
          </p:nvPr>
        </p:nvSpPr>
        <p:spPr>
          <a:xfrm>
            <a:off x="540000" y="1836000"/>
            <a:ext cx="8064000" cy="17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IBM Plex Sans SemiBold"/>
              <a:buNone/>
              <a:defRPr sz="4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2" name="Google Shape;162;p30"/>
          <p:cNvSpPr txBox="1">
            <a:spLocks noGrp="1"/>
          </p:cNvSpPr>
          <p:nvPr>
            <p:ph type="subTitle" idx="2"/>
          </p:nvPr>
        </p:nvSpPr>
        <p:spPr>
          <a:xfrm>
            <a:off x="540000" y="3633900"/>
            <a:ext cx="8064000" cy="4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63" name="Google Shape;163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 Отбивка ">
  <p:cSld name="TITLE_1_1_1_1">
    <p:bg>
      <p:bgPr>
        <a:solidFill>
          <a:schemeClr val="lt1"/>
        </a:solidFill>
        <a:effectLst/>
      </p:bgPr>
    </p:bg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3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709425" y="0"/>
            <a:ext cx="5434577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31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67" name="Google Shape;167;p31"/>
          <p:cNvSpPr txBox="1">
            <a:spLocks noGrp="1"/>
          </p:cNvSpPr>
          <p:nvPr>
            <p:ph type="title"/>
          </p:nvPr>
        </p:nvSpPr>
        <p:spPr>
          <a:xfrm>
            <a:off x="540000" y="1836000"/>
            <a:ext cx="8064000" cy="17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IBM Plex Sans SemiBold"/>
              <a:buNone/>
              <a:defRPr sz="4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8" name="Google Shape;168;p31"/>
          <p:cNvSpPr txBox="1">
            <a:spLocks noGrp="1"/>
          </p:cNvSpPr>
          <p:nvPr>
            <p:ph type="subTitle" idx="2"/>
          </p:nvPr>
        </p:nvSpPr>
        <p:spPr>
          <a:xfrm>
            <a:off x="540000" y="3633900"/>
            <a:ext cx="8064000" cy="4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69" name="Google Shape;169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 Отбивка">
  <p:cSld name="10 Отбивка">
    <p:bg>
      <p:bgPr>
        <a:solidFill>
          <a:schemeClr val="lt1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254156" y="0"/>
            <a:ext cx="488984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4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540000" y="1836000"/>
            <a:ext cx="8064000" cy="17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IBM Plex Sans SemiBold"/>
              <a:buNone/>
              <a:defRPr sz="4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subTitle" idx="2"/>
          </p:nvPr>
        </p:nvSpPr>
        <p:spPr>
          <a:xfrm>
            <a:off x="540000" y="3633900"/>
            <a:ext cx="8064000" cy="4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22" name="Google Shape;22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 Отбивка  (без графики)">
  <p:cSld name="TITLE_1_1_1_1_1">
    <p:bg>
      <p:bgPr>
        <a:solidFill>
          <a:schemeClr val="lt1"/>
        </a:solidFill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2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72" name="Google Shape;172;p32"/>
          <p:cNvSpPr txBox="1">
            <a:spLocks noGrp="1"/>
          </p:cNvSpPr>
          <p:nvPr>
            <p:ph type="title"/>
          </p:nvPr>
        </p:nvSpPr>
        <p:spPr>
          <a:xfrm>
            <a:off x="540000" y="1836000"/>
            <a:ext cx="8064000" cy="17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IBM Plex Sans SemiBold"/>
              <a:buNone/>
              <a:defRPr sz="4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3" name="Google Shape;173;p32"/>
          <p:cNvSpPr txBox="1">
            <a:spLocks noGrp="1"/>
          </p:cNvSpPr>
          <p:nvPr>
            <p:ph type="subTitle" idx="2"/>
          </p:nvPr>
        </p:nvSpPr>
        <p:spPr>
          <a:xfrm>
            <a:off x="540000" y="3633900"/>
            <a:ext cx="8064000" cy="4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74" name="Google Shape;174;p3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">
  <p:cSld name="1_Title slide 5_2_1">
    <p:bg>
      <p:bgPr>
        <a:solidFill>
          <a:schemeClr val="lt1"/>
        </a:solidFill>
        <a:effectLst/>
      </p:bgPr>
    </p:bg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3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77" name="Google Shape;177;p3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 1">
  <p:cSld name="1_Title slide 5_2_1_5">
    <p:bg>
      <p:bgPr>
        <a:solidFill>
          <a:schemeClr val="lt1"/>
        </a:solidFill>
        <a:effectLst/>
      </p:bgPr>
    </p:bg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4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 Заголовок + текст">
  <p:cSld name="1_Title slide 5_2_1_4">
    <p:bg>
      <p:bgPr>
        <a:solidFill>
          <a:schemeClr val="lt1"/>
        </a:solidFill>
        <a:effectLst/>
      </p:bgPr>
    </p:bg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5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82" name="Google Shape;182;p35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sz="2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83" name="Google Shape;183;p35"/>
          <p:cNvSpPr txBox="1">
            <a:spLocks noGrp="1"/>
          </p:cNvSpPr>
          <p:nvPr>
            <p:ph type="subTitle" idx="2"/>
          </p:nvPr>
        </p:nvSpPr>
        <p:spPr>
          <a:xfrm>
            <a:off x="536400" y="126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84" name="Google Shape;184;p3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 Заголовок + текст в два столбца">
  <p:cSld name="1_Title slide 5_2_1_4_2">
    <p:bg>
      <p:bgPr>
        <a:solidFill>
          <a:schemeClr val="lt1"/>
        </a:solid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6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87" name="Google Shape;187;p36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sz="2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88" name="Google Shape;188;p36"/>
          <p:cNvSpPr txBox="1">
            <a:spLocks noGrp="1"/>
          </p:cNvSpPr>
          <p:nvPr>
            <p:ph type="subTitle" idx="2"/>
          </p:nvPr>
        </p:nvSpPr>
        <p:spPr>
          <a:xfrm>
            <a:off x="536400" y="1260000"/>
            <a:ext cx="38556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9" name="Google Shape;189;p36"/>
          <p:cNvSpPr txBox="1">
            <a:spLocks noGrp="1"/>
          </p:cNvSpPr>
          <p:nvPr>
            <p:ph type="subTitle" idx="3"/>
          </p:nvPr>
        </p:nvSpPr>
        <p:spPr>
          <a:xfrm>
            <a:off x="4752000" y="1260000"/>
            <a:ext cx="38556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90" name="Google Shape;190;p3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 Заголовок в две строки + текст ">
  <p:cSld name="1_Title slide 5_2_1_4_1">
    <p:bg>
      <p:bgPr>
        <a:solidFill>
          <a:schemeClr val="lt1"/>
        </a:solidFill>
        <a:effectLst/>
      </p:bgPr>
    </p:bg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7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93" name="Google Shape;193;p37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sz="2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94" name="Google Shape;194;p37"/>
          <p:cNvSpPr txBox="1">
            <a:spLocks noGrp="1"/>
          </p:cNvSpPr>
          <p:nvPr>
            <p:ph type="subTitle" idx="2"/>
          </p:nvPr>
        </p:nvSpPr>
        <p:spPr>
          <a:xfrm>
            <a:off x="540000" y="144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95" name="Google Shape;195;p3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Что будет на уроке - 1 вариант">
  <p:cSld name="1_Title slide 5_2_1_2">
    <p:bg>
      <p:bgPr>
        <a:solidFill>
          <a:schemeClr val="lt1"/>
        </a:solidFill>
        <a:effectLst/>
      </p:bgPr>
    </p:bg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8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98" name="Google Shape;198;p38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sz="2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99" name="Google Shape;199;p38"/>
          <p:cNvSpPr txBox="1">
            <a:spLocks noGrp="1"/>
          </p:cNvSpPr>
          <p:nvPr>
            <p:ph type="subTitle" idx="2"/>
          </p:nvPr>
        </p:nvSpPr>
        <p:spPr>
          <a:xfrm>
            <a:off x="536400" y="1440000"/>
            <a:ext cx="3855600" cy="2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0" name="Google Shape;200;p38"/>
          <p:cNvSpPr txBox="1">
            <a:spLocks noGrp="1"/>
          </p:cNvSpPr>
          <p:nvPr>
            <p:ph type="body" idx="3"/>
          </p:nvPr>
        </p:nvSpPr>
        <p:spPr>
          <a:xfrm>
            <a:off x="536400" y="1738800"/>
            <a:ext cx="38556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marR="0" lvl="1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marR="0" lvl="2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marR="0" lvl="3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marR="0" lvl="4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marR="0" lvl="5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marR="0" lvl="6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marR="0" lvl="7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01" name="Google Shape;201;p38"/>
          <p:cNvSpPr txBox="1">
            <a:spLocks noGrp="1"/>
          </p:cNvSpPr>
          <p:nvPr>
            <p:ph type="subTitle" idx="4"/>
          </p:nvPr>
        </p:nvSpPr>
        <p:spPr>
          <a:xfrm>
            <a:off x="536400" y="2610000"/>
            <a:ext cx="3855600" cy="2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2" name="Google Shape;202;p38"/>
          <p:cNvSpPr txBox="1">
            <a:spLocks noGrp="1"/>
          </p:cNvSpPr>
          <p:nvPr>
            <p:ph type="body" idx="5"/>
          </p:nvPr>
        </p:nvSpPr>
        <p:spPr>
          <a:xfrm>
            <a:off x="536400" y="2908800"/>
            <a:ext cx="38256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marR="0" lvl="1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marR="0" lvl="2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marR="0" lvl="3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marR="0" lvl="4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marR="0" lvl="5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marR="0" lvl="6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marR="0" lvl="7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03" name="Google Shape;203;p38"/>
          <p:cNvSpPr txBox="1">
            <a:spLocks noGrp="1"/>
          </p:cNvSpPr>
          <p:nvPr>
            <p:ph type="subTitle" idx="6"/>
          </p:nvPr>
        </p:nvSpPr>
        <p:spPr>
          <a:xfrm>
            <a:off x="536400" y="3776400"/>
            <a:ext cx="3855600" cy="2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4" name="Google Shape;204;p38"/>
          <p:cNvSpPr txBox="1">
            <a:spLocks noGrp="1"/>
          </p:cNvSpPr>
          <p:nvPr>
            <p:ph type="body" idx="7"/>
          </p:nvPr>
        </p:nvSpPr>
        <p:spPr>
          <a:xfrm>
            <a:off x="536400" y="4075200"/>
            <a:ext cx="38256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marR="0" lvl="1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marR="0" lvl="2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marR="0" lvl="3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marR="0" lvl="4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marR="0" lvl="5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marR="0" lvl="6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marR="0" lvl="7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05" name="Google Shape;205;p38"/>
          <p:cNvSpPr txBox="1">
            <a:spLocks noGrp="1"/>
          </p:cNvSpPr>
          <p:nvPr>
            <p:ph type="subTitle" idx="8"/>
          </p:nvPr>
        </p:nvSpPr>
        <p:spPr>
          <a:xfrm>
            <a:off x="4751990" y="1440000"/>
            <a:ext cx="3855600" cy="2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6" name="Google Shape;206;p38"/>
          <p:cNvSpPr txBox="1">
            <a:spLocks noGrp="1"/>
          </p:cNvSpPr>
          <p:nvPr>
            <p:ph type="body" idx="9"/>
          </p:nvPr>
        </p:nvSpPr>
        <p:spPr>
          <a:xfrm>
            <a:off x="4752000" y="1738800"/>
            <a:ext cx="38556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marR="0" lvl="1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marR="0" lvl="2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marR="0" lvl="3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marR="0" lvl="4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marR="0" lvl="5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marR="0" lvl="6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marR="0" lvl="7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07" name="Google Shape;207;p38"/>
          <p:cNvSpPr txBox="1">
            <a:spLocks noGrp="1"/>
          </p:cNvSpPr>
          <p:nvPr>
            <p:ph type="subTitle" idx="13"/>
          </p:nvPr>
        </p:nvSpPr>
        <p:spPr>
          <a:xfrm>
            <a:off x="4752000" y="2610000"/>
            <a:ext cx="3855600" cy="2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8" name="Google Shape;208;p38"/>
          <p:cNvSpPr txBox="1">
            <a:spLocks noGrp="1"/>
          </p:cNvSpPr>
          <p:nvPr>
            <p:ph type="body" idx="14"/>
          </p:nvPr>
        </p:nvSpPr>
        <p:spPr>
          <a:xfrm>
            <a:off x="4752000" y="2908800"/>
            <a:ext cx="38256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marR="0" lvl="1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marR="0" lvl="2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marR="0" lvl="3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marR="0" lvl="4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marR="0" lvl="5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marR="0" lvl="6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marR="0" lvl="7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09" name="Google Shape;209;p38"/>
          <p:cNvSpPr txBox="1">
            <a:spLocks noGrp="1"/>
          </p:cNvSpPr>
          <p:nvPr>
            <p:ph type="subTitle" idx="15"/>
          </p:nvPr>
        </p:nvSpPr>
        <p:spPr>
          <a:xfrm>
            <a:off x="4752000" y="3776400"/>
            <a:ext cx="3855600" cy="2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0" name="Google Shape;210;p38"/>
          <p:cNvSpPr txBox="1">
            <a:spLocks noGrp="1"/>
          </p:cNvSpPr>
          <p:nvPr>
            <p:ph type="body" idx="16"/>
          </p:nvPr>
        </p:nvSpPr>
        <p:spPr>
          <a:xfrm>
            <a:off x="4752000" y="4075200"/>
            <a:ext cx="38256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marR="0" lvl="1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marR="0" lvl="2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marR="0" lvl="3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marR="0" lvl="4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marR="0" lvl="5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marR="0" lvl="6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marR="0" lvl="7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211" name="Google Shape;211;p3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 Что будет на уроке - 2 вариант ">
  <p:cSld name="1_Title slide 5_2_1_2_1">
    <p:bg>
      <p:bgPr>
        <a:solidFill>
          <a:schemeClr val="lt1"/>
        </a:solidFill>
        <a:effectLst/>
      </p:bgPr>
    </p:bg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9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14" name="Google Shape;214;p39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sz="2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sz="2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sz="2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sz="2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sz="2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sz="2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sz="2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sz="2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sz="2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215" name="Google Shape;215;p39"/>
          <p:cNvSpPr txBox="1">
            <a:spLocks noGrp="1"/>
          </p:cNvSpPr>
          <p:nvPr>
            <p:ph type="body" idx="2"/>
          </p:nvPr>
        </p:nvSpPr>
        <p:spPr>
          <a:xfrm>
            <a:off x="1000800" y="2001600"/>
            <a:ext cx="3391200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marR="0" lvl="1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marR="0" lvl="2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marR="0" lvl="3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marR="0" lvl="4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marR="0" lvl="5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marR="0" lvl="6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marR="0" lvl="7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16" name="Google Shape;216;p39"/>
          <p:cNvSpPr txBox="1">
            <a:spLocks noGrp="1"/>
          </p:cNvSpPr>
          <p:nvPr>
            <p:ph type="subTitle" idx="3"/>
          </p:nvPr>
        </p:nvSpPr>
        <p:spPr>
          <a:xfrm>
            <a:off x="536400" y="25272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7" name="Google Shape;217;p39"/>
          <p:cNvSpPr txBox="1">
            <a:spLocks noGrp="1"/>
          </p:cNvSpPr>
          <p:nvPr>
            <p:ph type="body" idx="4"/>
          </p:nvPr>
        </p:nvSpPr>
        <p:spPr>
          <a:xfrm>
            <a:off x="1000800" y="3088800"/>
            <a:ext cx="3391200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marR="0" lvl="1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marR="0" lvl="2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marR="0" lvl="3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marR="0" lvl="4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marR="0" lvl="5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marR="0" lvl="6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marR="0" lvl="7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18" name="Google Shape;218;p39"/>
          <p:cNvSpPr txBox="1">
            <a:spLocks noGrp="1"/>
          </p:cNvSpPr>
          <p:nvPr>
            <p:ph type="subTitle" idx="5"/>
          </p:nvPr>
        </p:nvSpPr>
        <p:spPr>
          <a:xfrm>
            <a:off x="536400" y="36144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9" name="Google Shape;219;p39"/>
          <p:cNvSpPr txBox="1">
            <a:spLocks noGrp="1"/>
          </p:cNvSpPr>
          <p:nvPr>
            <p:ph type="body" idx="6"/>
          </p:nvPr>
        </p:nvSpPr>
        <p:spPr>
          <a:xfrm>
            <a:off x="1000800" y="4176000"/>
            <a:ext cx="3391200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marR="0" lvl="1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marR="0" lvl="2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marR="0" lvl="3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marR="0" lvl="4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marR="0" lvl="5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marR="0" lvl="6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marR="0" lvl="7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20" name="Google Shape;220;p39"/>
          <p:cNvSpPr txBox="1">
            <a:spLocks noGrp="1"/>
          </p:cNvSpPr>
          <p:nvPr>
            <p:ph type="subTitle" idx="7"/>
          </p:nvPr>
        </p:nvSpPr>
        <p:spPr>
          <a:xfrm>
            <a:off x="4751990" y="14400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1" name="Google Shape;221;p39"/>
          <p:cNvSpPr txBox="1">
            <a:spLocks noGrp="1"/>
          </p:cNvSpPr>
          <p:nvPr>
            <p:ph type="body" idx="8"/>
          </p:nvPr>
        </p:nvSpPr>
        <p:spPr>
          <a:xfrm>
            <a:off x="5212800" y="2001600"/>
            <a:ext cx="3391200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marR="0" lvl="1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marR="0" lvl="2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marR="0" lvl="3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marR="0" lvl="4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marR="0" lvl="5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marR="0" lvl="6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marR="0" lvl="7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22" name="Google Shape;222;p39"/>
          <p:cNvSpPr txBox="1">
            <a:spLocks noGrp="1"/>
          </p:cNvSpPr>
          <p:nvPr>
            <p:ph type="subTitle" idx="9"/>
          </p:nvPr>
        </p:nvSpPr>
        <p:spPr>
          <a:xfrm>
            <a:off x="4752000" y="25272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3" name="Google Shape;223;p39"/>
          <p:cNvSpPr txBox="1">
            <a:spLocks noGrp="1"/>
          </p:cNvSpPr>
          <p:nvPr>
            <p:ph type="body" idx="13"/>
          </p:nvPr>
        </p:nvSpPr>
        <p:spPr>
          <a:xfrm>
            <a:off x="5212800" y="3088800"/>
            <a:ext cx="3391200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marR="0" lvl="1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marR="0" lvl="2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marR="0" lvl="3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marR="0" lvl="4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marR="0" lvl="5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marR="0" lvl="6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marR="0" lvl="7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24" name="Google Shape;224;p39"/>
          <p:cNvSpPr txBox="1">
            <a:spLocks noGrp="1"/>
          </p:cNvSpPr>
          <p:nvPr>
            <p:ph type="subTitle" idx="14"/>
          </p:nvPr>
        </p:nvSpPr>
        <p:spPr>
          <a:xfrm>
            <a:off x="4752000" y="36144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5" name="Google Shape;225;p39"/>
          <p:cNvSpPr txBox="1">
            <a:spLocks noGrp="1"/>
          </p:cNvSpPr>
          <p:nvPr>
            <p:ph type="body" idx="15"/>
          </p:nvPr>
        </p:nvSpPr>
        <p:spPr>
          <a:xfrm>
            <a:off x="5212800" y="4176000"/>
            <a:ext cx="3391200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marR="0" lvl="1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marR="0" lvl="2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marR="0" lvl="3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marR="0" lvl="4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marR="0" lvl="5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marR="0" lvl="6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marR="0" lvl="7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26" name="Google Shape;226;p39"/>
          <p:cNvSpPr txBox="1">
            <a:spLocks noGrp="1"/>
          </p:cNvSpPr>
          <p:nvPr>
            <p:ph type="subTitle" idx="16"/>
          </p:nvPr>
        </p:nvSpPr>
        <p:spPr>
          <a:xfrm>
            <a:off x="540000" y="14400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227" name="Google Shape;227;p3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 Слайд знакомства - инфа о преподавателе">
  <p:cSld name="1_Title slide 5_2_1_2_1_1_1">
    <p:bg>
      <p:bgPr>
        <a:solidFill>
          <a:schemeClr val="lt1"/>
        </a:solidFill>
        <a:effectLst/>
      </p:bgPr>
    </p:bg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40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30" name="Google Shape;230;p40"/>
          <p:cNvSpPr txBox="1">
            <a:spLocks noGrp="1"/>
          </p:cNvSpPr>
          <p:nvPr>
            <p:ph type="title"/>
          </p:nvPr>
        </p:nvSpPr>
        <p:spPr>
          <a:xfrm>
            <a:off x="3805200" y="7200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sz="2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231" name="Google Shape;231;p40"/>
          <p:cNvSpPr txBox="1">
            <a:spLocks noGrp="1"/>
          </p:cNvSpPr>
          <p:nvPr>
            <p:ph type="subTitle" idx="2"/>
          </p:nvPr>
        </p:nvSpPr>
        <p:spPr>
          <a:xfrm>
            <a:off x="3805200" y="1122600"/>
            <a:ext cx="47988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2" name="Google Shape;232;p40"/>
          <p:cNvSpPr txBox="1">
            <a:spLocks noGrp="1"/>
          </p:cNvSpPr>
          <p:nvPr>
            <p:ph type="subTitle" idx="3"/>
          </p:nvPr>
        </p:nvSpPr>
        <p:spPr>
          <a:xfrm>
            <a:off x="3805200" y="15987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3" name="Google Shape;233;p40"/>
          <p:cNvSpPr txBox="1">
            <a:spLocks noGrp="1"/>
          </p:cNvSpPr>
          <p:nvPr>
            <p:ph type="body" idx="4"/>
          </p:nvPr>
        </p:nvSpPr>
        <p:spPr>
          <a:xfrm>
            <a:off x="3805200" y="2275800"/>
            <a:ext cx="3996300" cy="22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234" name="Google Shape;234;p4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801450" y="3960000"/>
            <a:ext cx="719100" cy="102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Конец презентации (благодарность)">
  <p:cSld name="CUSTOM_1_1">
    <p:bg>
      <p:bgPr>
        <a:solidFill>
          <a:schemeClr val="dk1"/>
        </a:solidFill>
        <a:effectLst/>
      </p:bgPr>
    </p:bg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4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533250" y="2230975"/>
            <a:ext cx="1168075" cy="1294274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41"/>
          <p:cNvSpPr txBox="1"/>
          <p:nvPr/>
        </p:nvSpPr>
        <p:spPr>
          <a:xfrm>
            <a:off x="2006850" y="1496438"/>
            <a:ext cx="5130300" cy="25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ru-RU" sz="44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Спасибо </a:t>
            </a:r>
            <a:endParaRPr sz="4400" b="0" i="0" u="none" strike="noStrike" cap="none">
              <a:solidFill>
                <a:schemeClr val="lt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ru-RU" sz="44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за внимание</a:t>
            </a:r>
            <a:endParaRPr sz="4400" b="0" i="0" u="none" strike="noStrike" cap="none">
              <a:solidFill>
                <a:schemeClr val="lt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239" name="Google Shape;239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8000" y="180036"/>
            <a:ext cx="480375" cy="48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 Отбивка">
  <p:cSld name="TITLE_1_1">
    <p:bg>
      <p:bgPr>
        <a:solidFill>
          <a:schemeClr val="lt1"/>
        </a:solid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oogle Shape;24;p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949025" y="6715"/>
            <a:ext cx="420168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540000" y="1836000"/>
            <a:ext cx="8064000" cy="17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IBM Plex Sans SemiBold"/>
              <a:buNone/>
              <a:defRPr sz="4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ubTitle" idx="1"/>
          </p:nvPr>
        </p:nvSpPr>
        <p:spPr>
          <a:xfrm>
            <a:off x="540000" y="3633900"/>
            <a:ext cx="8064000" cy="4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IBM Plex Sans"/>
              <a:buNone/>
              <a:defRPr sz="13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28" name="Google Shape;28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 Для цитат">
  <p:cSld name="CUSTOM_2"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4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76375" y="330150"/>
            <a:ext cx="4391259" cy="448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 Заголовок в две строки + текст  1 1 1">
  <p:cSld name="1_Title slide 5_2_1_4_1_1_1_1">
    <p:bg>
      <p:bgPr>
        <a:solidFill>
          <a:schemeClr val="lt1"/>
        </a:solidFill>
        <a:effectLst/>
      </p:bgPr>
    </p:bg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43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245" name="Google Shape;245;p4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43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2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sz="2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47" name="Google Shape;247;p43"/>
          <p:cNvSpPr txBox="1">
            <a:spLocks noGrp="1"/>
          </p:cNvSpPr>
          <p:nvPr>
            <p:ph type="subTitle" idx="2"/>
          </p:nvPr>
        </p:nvSpPr>
        <p:spPr>
          <a:xfrm>
            <a:off x="1008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48" name="Google Shape;248;p43"/>
          <p:cNvSpPr txBox="1">
            <a:spLocks noGrp="1"/>
          </p:cNvSpPr>
          <p:nvPr>
            <p:ph type="subTitle" idx="3"/>
          </p:nvPr>
        </p:nvSpPr>
        <p:spPr>
          <a:xfrm>
            <a:off x="1008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49" name="Google Shape;249;p43"/>
          <p:cNvSpPr txBox="1">
            <a:spLocks noGrp="1"/>
          </p:cNvSpPr>
          <p:nvPr>
            <p:ph type="subTitle" idx="4"/>
          </p:nvPr>
        </p:nvSpPr>
        <p:spPr>
          <a:xfrm>
            <a:off x="1008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50" name="Google Shape;250;p43"/>
          <p:cNvSpPr txBox="1">
            <a:spLocks noGrp="1"/>
          </p:cNvSpPr>
          <p:nvPr>
            <p:ph type="subTitle" idx="5"/>
          </p:nvPr>
        </p:nvSpPr>
        <p:spPr>
          <a:xfrm>
            <a:off x="1008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51" name="Google Shape;251;p43"/>
          <p:cNvSpPr txBox="1">
            <a:spLocks noGrp="1"/>
          </p:cNvSpPr>
          <p:nvPr>
            <p:ph type="subTitle" idx="6"/>
          </p:nvPr>
        </p:nvSpPr>
        <p:spPr>
          <a:xfrm>
            <a:off x="1008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52" name="Google Shape;252;p43"/>
          <p:cNvSpPr txBox="1">
            <a:spLocks noGrp="1"/>
          </p:cNvSpPr>
          <p:nvPr>
            <p:ph type="subTitle" idx="7"/>
          </p:nvPr>
        </p:nvSpPr>
        <p:spPr>
          <a:xfrm>
            <a:off x="3114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53" name="Google Shape;253;p43"/>
          <p:cNvSpPr txBox="1">
            <a:spLocks noGrp="1"/>
          </p:cNvSpPr>
          <p:nvPr>
            <p:ph type="subTitle" idx="8"/>
          </p:nvPr>
        </p:nvSpPr>
        <p:spPr>
          <a:xfrm>
            <a:off x="3114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54" name="Google Shape;254;p43"/>
          <p:cNvSpPr txBox="1">
            <a:spLocks noGrp="1"/>
          </p:cNvSpPr>
          <p:nvPr>
            <p:ph type="subTitle" idx="9"/>
          </p:nvPr>
        </p:nvSpPr>
        <p:spPr>
          <a:xfrm>
            <a:off x="3114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55" name="Google Shape;255;p43"/>
          <p:cNvSpPr txBox="1">
            <a:spLocks noGrp="1"/>
          </p:cNvSpPr>
          <p:nvPr>
            <p:ph type="subTitle" idx="13"/>
          </p:nvPr>
        </p:nvSpPr>
        <p:spPr>
          <a:xfrm>
            <a:off x="3114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56" name="Google Shape;256;p43"/>
          <p:cNvSpPr txBox="1">
            <a:spLocks noGrp="1"/>
          </p:cNvSpPr>
          <p:nvPr>
            <p:ph type="subTitle" idx="14"/>
          </p:nvPr>
        </p:nvSpPr>
        <p:spPr>
          <a:xfrm>
            <a:off x="3114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57" name="Google Shape;257;p43"/>
          <p:cNvSpPr txBox="1">
            <a:spLocks noGrp="1"/>
          </p:cNvSpPr>
          <p:nvPr>
            <p:ph type="subTitle" idx="15"/>
          </p:nvPr>
        </p:nvSpPr>
        <p:spPr>
          <a:xfrm>
            <a:off x="5220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58" name="Google Shape;258;p43"/>
          <p:cNvSpPr txBox="1">
            <a:spLocks noGrp="1"/>
          </p:cNvSpPr>
          <p:nvPr>
            <p:ph type="subTitle" idx="16"/>
          </p:nvPr>
        </p:nvSpPr>
        <p:spPr>
          <a:xfrm>
            <a:off x="5220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59" name="Google Shape;259;p43"/>
          <p:cNvSpPr txBox="1">
            <a:spLocks noGrp="1"/>
          </p:cNvSpPr>
          <p:nvPr>
            <p:ph type="subTitle" idx="17"/>
          </p:nvPr>
        </p:nvSpPr>
        <p:spPr>
          <a:xfrm>
            <a:off x="5220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60" name="Google Shape;260;p43"/>
          <p:cNvSpPr txBox="1">
            <a:spLocks noGrp="1"/>
          </p:cNvSpPr>
          <p:nvPr>
            <p:ph type="subTitle" idx="18"/>
          </p:nvPr>
        </p:nvSpPr>
        <p:spPr>
          <a:xfrm>
            <a:off x="5220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61" name="Google Shape;261;p43"/>
          <p:cNvSpPr txBox="1">
            <a:spLocks noGrp="1"/>
          </p:cNvSpPr>
          <p:nvPr>
            <p:ph type="subTitle" idx="19"/>
          </p:nvPr>
        </p:nvSpPr>
        <p:spPr>
          <a:xfrm>
            <a:off x="5220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62" name="Google Shape;262;p43"/>
          <p:cNvSpPr txBox="1">
            <a:spLocks noGrp="1"/>
          </p:cNvSpPr>
          <p:nvPr>
            <p:ph type="subTitle" idx="20"/>
          </p:nvPr>
        </p:nvSpPr>
        <p:spPr>
          <a:xfrm>
            <a:off x="7326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63" name="Google Shape;263;p43"/>
          <p:cNvSpPr txBox="1">
            <a:spLocks noGrp="1"/>
          </p:cNvSpPr>
          <p:nvPr>
            <p:ph type="subTitle" idx="21"/>
          </p:nvPr>
        </p:nvSpPr>
        <p:spPr>
          <a:xfrm>
            <a:off x="7326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64" name="Google Shape;264;p43"/>
          <p:cNvSpPr txBox="1">
            <a:spLocks noGrp="1"/>
          </p:cNvSpPr>
          <p:nvPr>
            <p:ph type="subTitle" idx="22"/>
          </p:nvPr>
        </p:nvSpPr>
        <p:spPr>
          <a:xfrm>
            <a:off x="7326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65" name="Google Shape;265;p43"/>
          <p:cNvSpPr txBox="1">
            <a:spLocks noGrp="1"/>
          </p:cNvSpPr>
          <p:nvPr>
            <p:ph type="subTitle" idx="23"/>
          </p:nvPr>
        </p:nvSpPr>
        <p:spPr>
          <a:xfrm>
            <a:off x="7326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66" name="Google Shape;266;p43"/>
          <p:cNvSpPr txBox="1">
            <a:spLocks noGrp="1"/>
          </p:cNvSpPr>
          <p:nvPr>
            <p:ph type="subTitle" idx="24"/>
          </p:nvPr>
        </p:nvSpPr>
        <p:spPr>
          <a:xfrm>
            <a:off x="7326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 Заголовок в две строки + текст  1 1 1 1">
  <p:cSld name="1_Title slide 5_2_1_4_1_1_1_1_1">
    <p:bg>
      <p:bgPr>
        <a:solidFill>
          <a:schemeClr val="lt1"/>
        </a:solidFill>
        <a:effectLst/>
      </p:bgPr>
    </p:bg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4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269" name="Google Shape;269;p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44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2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sz="2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71" name="Google Shape;271;p44"/>
          <p:cNvSpPr txBox="1">
            <a:spLocks noGrp="1"/>
          </p:cNvSpPr>
          <p:nvPr>
            <p:ph type="subTitle" idx="2"/>
          </p:nvPr>
        </p:nvSpPr>
        <p:spPr>
          <a:xfrm>
            <a:off x="540000" y="20201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72" name="Google Shape;272;p44"/>
          <p:cNvSpPr txBox="1">
            <a:spLocks noGrp="1"/>
          </p:cNvSpPr>
          <p:nvPr>
            <p:ph type="subTitle" idx="3"/>
          </p:nvPr>
        </p:nvSpPr>
        <p:spPr>
          <a:xfrm>
            <a:off x="540000" y="37949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73" name="Google Shape;273;p44"/>
          <p:cNvSpPr txBox="1">
            <a:spLocks noGrp="1"/>
          </p:cNvSpPr>
          <p:nvPr>
            <p:ph type="subTitle" idx="4"/>
          </p:nvPr>
        </p:nvSpPr>
        <p:spPr>
          <a:xfrm>
            <a:off x="2646000" y="20201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74" name="Google Shape;274;p44"/>
          <p:cNvSpPr txBox="1">
            <a:spLocks noGrp="1"/>
          </p:cNvSpPr>
          <p:nvPr>
            <p:ph type="subTitle" idx="5"/>
          </p:nvPr>
        </p:nvSpPr>
        <p:spPr>
          <a:xfrm>
            <a:off x="4744800" y="20201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75" name="Google Shape;275;p44"/>
          <p:cNvSpPr txBox="1">
            <a:spLocks noGrp="1"/>
          </p:cNvSpPr>
          <p:nvPr>
            <p:ph type="subTitle" idx="6"/>
          </p:nvPr>
        </p:nvSpPr>
        <p:spPr>
          <a:xfrm>
            <a:off x="6843600" y="20201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76" name="Google Shape;276;p44"/>
          <p:cNvSpPr txBox="1">
            <a:spLocks noGrp="1"/>
          </p:cNvSpPr>
          <p:nvPr>
            <p:ph type="subTitle" idx="7"/>
          </p:nvPr>
        </p:nvSpPr>
        <p:spPr>
          <a:xfrm>
            <a:off x="2646000" y="37949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77" name="Google Shape;277;p44"/>
          <p:cNvSpPr txBox="1">
            <a:spLocks noGrp="1"/>
          </p:cNvSpPr>
          <p:nvPr>
            <p:ph type="subTitle" idx="8"/>
          </p:nvPr>
        </p:nvSpPr>
        <p:spPr>
          <a:xfrm>
            <a:off x="4744800" y="37949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78" name="Google Shape;278;p44"/>
          <p:cNvSpPr txBox="1">
            <a:spLocks noGrp="1"/>
          </p:cNvSpPr>
          <p:nvPr>
            <p:ph type="subTitle" idx="9"/>
          </p:nvPr>
        </p:nvSpPr>
        <p:spPr>
          <a:xfrm>
            <a:off x="6843600" y="37949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 Заголовок в две строки + текст  1 1 1 1 1">
  <p:cSld name="1_Title slide 5_2_1_4_1_1_1_1_1_1">
    <p:bg>
      <p:bgPr>
        <a:solidFill>
          <a:schemeClr val="lt1"/>
        </a:solidFill>
        <a:effectLst/>
      </p:bgPr>
    </p:bg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5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281" name="Google Shape;281;p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45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2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sz="2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sz="24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sz="24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sz="24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sz="24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sz="24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sz="24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sz="24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sz="24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83" name="Google Shape;283;p45"/>
          <p:cNvSpPr txBox="1">
            <a:spLocks noGrp="1"/>
          </p:cNvSpPr>
          <p:nvPr>
            <p:ph type="subTitle" idx="2"/>
          </p:nvPr>
        </p:nvSpPr>
        <p:spPr>
          <a:xfrm>
            <a:off x="540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84" name="Google Shape;284;p45"/>
          <p:cNvSpPr txBox="1">
            <a:spLocks noGrp="1"/>
          </p:cNvSpPr>
          <p:nvPr>
            <p:ph type="subTitle" idx="3"/>
          </p:nvPr>
        </p:nvSpPr>
        <p:spPr>
          <a:xfrm>
            <a:off x="540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85" name="Google Shape;285;p45"/>
          <p:cNvSpPr txBox="1">
            <a:spLocks noGrp="1"/>
          </p:cNvSpPr>
          <p:nvPr>
            <p:ph type="subTitle" idx="4"/>
          </p:nvPr>
        </p:nvSpPr>
        <p:spPr>
          <a:xfrm>
            <a:off x="540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86" name="Google Shape;286;p45"/>
          <p:cNvSpPr txBox="1">
            <a:spLocks noGrp="1"/>
          </p:cNvSpPr>
          <p:nvPr>
            <p:ph type="subTitle" idx="5"/>
          </p:nvPr>
        </p:nvSpPr>
        <p:spPr>
          <a:xfrm>
            <a:off x="2646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87" name="Google Shape;287;p45"/>
          <p:cNvSpPr txBox="1">
            <a:spLocks noGrp="1"/>
          </p:cNvSpPr>
          <p:nvPr>
            <p:ph type="subTitle" idx="6"/>
          </p:nvPr>
        </p:nvSpPr>
        <p:spPr>
          <a:xfrm>
            <a:off x="2646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88" name="Google Shape;288;p45"/>
          <p:cNvSpPr txBox="1">
            <a:spLocks noGrp="1"/>
          </p:cNvSpPr>
          <p:nvPr>
            <p:ph type="subTitle" idx="7"/>
          </p:nvPr>
        </p:nvSpPr>
        <p:spPr>
          <a:xfrm>
            <a:off x="2646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89" name="Google Shape;289;p45"/>
          <p:cNvSpPr txBox="1">
            <a:spLocks noGrp="1"/>
          </p:cNvSpPr>
          <p:nvPr>
            <p:ph type="subTitle" idx="8"/>
          </p:nvPr>
        </p:nvSpPr>
        <p:spPr>
          <a:xfrm>
            <a:off x="4752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90" name="Google Shape;290;p45"/>
          <p:cNvSpPr txBox="1">
            <a:spLocks noGrp="1"/>
          </p:cNvSpPr>
          <p:nvPr>
            <p:ph type="subTitle" idx="9"/>
          </p:nvPr>
        </p:nvSpPr>
        <p:spPr>
          <a:xfrm>
            <a:off x="4752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91" name="Google Shape;291;p45"/>
          <p:cNvSpPr txBox="1">
            <a:spLocks noGrp="1"/>
          </p:cNvSpPr>
          <p:nvPr>
            <p:ph type="subTitle" idx="13"/>
          </p:nvPr>
        </p:nvSpPr>
        <p:spPr>
          <a:xfrm>
            <a:off x="4752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92" name="Google Shape;292;p45"/>
          <p:cNvSpPr txBox="1">
            <a:spLocks noGrp="1"/>
          </p:cNvSpPr>
          <p:nvPr>
            <p:ph type="subTitle" idx="14"/>
          </p:nvPr>
        </p:nvSpPr>
        <p:spPr>
          <a:xfrm>
            <a:off x="6858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93" name="Google Shape;293;p45"/>
          <p:cNvSpPr txBox="1">
            <a:spLocks noGrp="1"/>
          </p:cNvSpPr>
          <p:nvPr>
            <p:ph type="subTitle" idx="15"/>
          </p:nvPr>
        </p:nvSpPr>
        <p:spPr>
          <a:xfrm>
            <a:off x="6858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94" name="Google Shape;294;p45"/>
          <p:cNvSpPr txBox="1">
            <a:spLocks noGrp="1"/>
          </p:cNvSpPr>
          <p:nvPr>
            <p:ph type="subTitle" idx="16"/>
          </p:nvPr>
        </p:nvSpPr>
        <p:spPr>
          <a:xfrm>
            <a:off x="6858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&quot;вопросы?&quot;">
  <p:cSld name="CUSTOM_2_1_4_1">
    <p:bg>
      <p:bgPr>
        <a:solidFill>
          <a:srgbClr val="252525"/>
        </a:solidFill>
        <a:effectLst/>
      </p:bgPr>
    </p:bg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" name="Google Shape;296;p4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Конец презентации (благодарность)">
  <p:cSld name="CUSTOM_1_1">
    <p:bg>
      <p:bgPr>
        <a:solidFill>
          <a:schemeClr val="dk1"/>
        </a:soli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533250" y="2230975"/>
            <a:ext cx="1168075" cy="1294274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6"/>
          <p:cNvSpPr txBox="1"/>
          <p:nvPr/>
        </p:nvSpPr>
        <p:spPr>
          <a:xfrm>
            <a:off x="2006850" y="1496438"/>
            <a:ext cx="5130300" cy="25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ru-RU" sz="44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Спасибо </a:t>
            </a:r>
            <a:endParaRPr sz="4400" b="0" i="0" u="none" strike="noStrike" cap="none">
              <a:solidFill>
                <a:schemeClr val="lt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ru-RU" sz="44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за внимание</a:t>
            </a:r>
            <a:endParaRPr sz="4400" b="0" i="0" u="none" strike="noStrike" cap="none">
              <a:solidFill>
                <a:schemeClr val="lt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32" name="Google Shape;32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8000" y="180036"/>
            <a:ext cx="480375" cy="48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Титульник">
  <p:cSld name="TITLE_1_2">
    <p:bg>
      <p:bgPr>
        <a:solidFill>
          <a:schemeClr val="dk1"/>
        </a:solid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172100" y="1687275"/>
            <a:ext cx="3590899" cy="3021800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7"/>
          <p:cNvSpPr txBox="1">
            <a:spLocks noGrp="1"/>
          </p:cNvSpPr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BM Plex Sans SemiBold"/>
              <a:buNone/>
              <a:defRPr sz="44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subTitle" idx="1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37" name="Google Shape;37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8000" y="180036"/>
            <a:ext cx="480375" cy="48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 Слайд знакомства - инфа о преподавателе">
  <p:cSld name="1_Title slide 5_2_1_2_1_1_1">
    <p:bg>
      <p:bgPr>
        <a:solidFill>
          <a:schemeClr val="lt1"/>
        </a:solid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title"/>
          </p:nvPr>
        </p:nvSpPr>
        <p:spPr>
          <a:xfrm>
            <a:off x="3805200" y="7200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41" name="Google Shape;41;p8"/>
          <p:cNvSpPr txBox="1">
            <a:spLocks noGrp="1"/>
          </p:cNvSpPr>
          <p:nvPr>
            <p:ph type="subTitle" idx="2"/>
          </p:nvPr>
        </p:nvSpPr>
        <p:spPr>
          <a:xfrm>
            <a:off x="3805200" y="1122600"/>
            <a:ext cx="47988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subTitle" idx="3"/>
          </p:nvPr>
        </p:nvSpPr>
        <p:spPr>
          <a:xfrm>
            <a:off x="3805200" y="15987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" name="Google Shape;43;p8"/>
          <p:cNvSpPr txBox="1">
            <a:spLocks noGrp="1"/>
          </p:cNvSpPr>
          <p:nvPr>
            <p:ph type="body" idx="4"/>
          </p:nvPr>
        </p:nvSpPr>
        <p:spPr>
          <a:xfrm>
            <a:off x="3805200" y="2275800"/>
            <a:ext cx="3996300" cy="22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44" name="Google Shape;44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801450" y="3960000"/>
            <a:ext cx="719100" cy="102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45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">
  <p:cSld name="1_Title slide 5_2_1">
    <p:bg>
      <p:bgPr>
        <a:solidFill>
          <a:schemeClr val="lt1"/>
        </a:solid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9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48" name="Google Shape;48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 Титульник">
  <p:cSld name="TITLE_1_2_1_1_1">
    <p:bg>
      <p:bgPr>
        <a:solidFill>
          <a:schemeClr val="dk1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oogle Shape;50;p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709425" y="0"/>
            <a:ext cx="5434577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10"/>
          <p:cNvSpPr txBox="1">
            <a:spLocks noGrp="1"/>
          </p:cNvSpPr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BM Plex Sans SemiBold"/>
              <a:buNone/>
              <a:defRPr sz="44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52" name="Google Shape;52;p10"/>
          <p:cNvSpPr txBox="1">
            <a:spLocks noGrp="1"/>
          </p:cNvSpPr>
          <p:nvPr>
            <p:ph type="subTitle" idx="1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53" name="Google Shape;53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8000" y="180036"/>
            <a:ext cx="480375" cy="48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8.xml"/><Relationship Id="rId18" Type="http://schemas.openxmlformats.org/officeDocument/2006/relationships/slideLayout" Target="../slideLayouts/slideLayout33.xml"/><Relationship Id="rId26" Type="http://schemas.openxmlformats.org/officeDocument/2006/relationships/slideLayout" Target="../slideLayouts/slideLayout41.xml"/><Relationship Id="rId3" Type="http://schemas.openxmlformats.org/officeDocument/2006/relationships/slideLayout" Target="../slideLayouts/slideLayout18.xml"/><Relationship Id="rId21" Type="http://schemas.openxmlformats.org/officeDocument/2006/relationships/slideLayout" Target="../slideLayouts/slideLayout36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17" Type="http://schemas.openxmlformats.org/officeDocument/2006/relationships/slideLayout" Target="../slideLayouts/slideLayout32.xml"/><Relationship Id="rId25" Type="http://schemas.openxmlformats.org/officeDocument/2006/relationships/slideLayout" Target="../slideLayouts/slideLayout40.xml"/><Relationship Id="rId2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31.xml"/><Relationship Id="rId20" Type="http://schemas.openxmlformats.org/officeDocument/2006/relationships/slideLayout" Target="../slideLayouts/slideLayout35.xml"/><Relationship Id="rId29" Type="http://schemas.openxmlformats.org/officeDocument/2006/relationships/slideLayout" Target="../slideLayouts/slideLayout44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2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30.xml"/><Relationship Id="rId23" Type="http://schemas.openxmlformats.org/officeDocument/2006/relationships/slideLayout" Target="../slideLayouts/slideLayout38.xml"/><Relationship Id="rId28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25.xml"/><Relationship Id="rId19" Type="http://schemas.openxmlformats.org/officeDocument/2006/relationships/slideLayout" Target="../slideLayouts/slideLayout34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9.xml"/><Relationship Id="rId22" Type="http://schemas.openxmlformats.org/officeDocument/2006/relationships/slideLayout" Target="../slideLayouts/slideLayout37.xml"/><Relationship Id="rId27" Type="http://schemas.openxmlformats.org/officeDocument/2006/relationships/slideLayout" Target="../slideLayouts/slideLayout42.xml"/><Relationship Id="rId30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  <p:sldLayoutId id="2147483677" r:id="rId15"/>
    <p:sldLayoutId id="2147483678" r:id="rId16"/>
    <p:sldLayoutId id="2147483679" r:id="rId17"/>
    <p:sldLayoutId id="2147483680" r:id="rId18"/>
    <p:sldLayoutId id="2147483681" r:id="rId19"/>
    <p:sldLayoutId id="2147483682" r:id="rId20"/>
    <p:sldLayoutId id="2147483683" r:id="rId21"/>
    <p:sldLayoutId id="2147483684" r:id="rId22"/>
    <p:sldLayoutId id="2147483685" r:id="rId23"/>
    <p:sldLayoutId id="2147483686" r:id="rId24"/>
    <p:sldLayoutId id="2147483687" r:id="rId25"/>
    <p:sldLayoutId id="2147483688" r:id="rId26"/>
    <p:sldLayoutId id="2147483689" r:id="rId27"/>
    <p:sldLayoutId id="2147483690" r:id="rId28"/>
    <p:sldLayoutId id="2147483691" r:id="rId2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4.xml"/><Relationship Id="rId5" Type="http://schemas.openxmlformats.org/officeDocument/2006/relationships/image" Target="../media/image23.gif"/><Relationship Id="rId4" Type="http://schemas.openxmlformats.org/officeDocument/2006/relationships/image" Target="../media/image22.gi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7"/>
          <p:cNvSpPr txBox="1">
            <a:spLocks noGrp="1"/>
          </p:cNvSpPr>
          <p:nvPr>
            <p:ph type="title"/>
          </p:nvPr>
        </p:nvSpPr>
        <p:spPr>
          <a:xfrm>
            <a:off x="468000" y="1048400"/>
            <a:ext cx="6840000" cy="199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BM Plex Sans SemiBold"/>
              <a:buNone/>
            </a:pPr>
            <a:r>
              <a:rPr lang="ru-RU"/>
              <a:t>Базы данных и SQL</a:t>
            </a:r>
            <a:endParaRPr/>
          </a:p>
        </p:txBody>
      </p:sp>
      <p:sp>
        <p:nvSpPr>
          <p:cNvPr id="303" name="Google Shape;303;p47"/>
          <p:cNvSpPr txBox="1">
            <a:spLocks noGrp="1"/>
          </p:cNvSpPr>
          <p:nvPr>
            <p:ph type="subTitle" idx="1"/>
          </p:nvPr>
        </p:nvSpPr>
        <p:spPr>
          <a:xfrm>
            <a:off x="468000" y="3600600"/>
            <a:ext cx="5400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</a:pPr>
            <a:r>
              <a:rPr lang="ru-RU"/>
              <a:t>Семинар 5.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5"/>
          <p:cNvSpPr txBox="1">
            <a:spLocks noGrp="1"/>
          </p:cNvSpPr>
          <p:nvPr>
            <p:ph type="title"/>
          </p:nvPr>
        </p:nvSpPr>
        <p:spPr>
          <a:xfrm>
            <a:off x="1017875" y="524325"/>
            <a:ext cx="7270200" cy="126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300"/>
              <a:t>Для создания представления, в которое должны попасть только имена студентов второго курса, используется запрос:</a:t>
            </a:r>
            <a:endParaRPr sz="13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300">
                <a:solidFill>
                  <a:schemeClr val="accent1"/>
                </a:solidFill>
              </a:rPr>
              <a:t>CREATE VIEW view 1 </a:t>
            </a:r>
            <a:endParaRPr sz="1300">
              <a:solidFill>
                <a:schemeClr val="accen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>
                <a:solidFill>
                  <a:schemeClr val="accent1"/>
                </a:solidFill>
              </a:rPr>
              <a:t>AS…..</a:t>
            </a:r>
            <a:endParaRPr sz="1300">
              <a:solidFill>
                <a:schemeClr val="accent1"/>
              </a:solidFill>
            </a:endParaRPr>
          </a:p>
        </p:txBody>
      </p:sp>
      <p:sp>
        <p:nvSpPr>
          <p:cNvPr id="359" name="Google Shape;359;p55"/>
          <p:cNvSpPr txBox="1"/>
          <p:nvPr/>
        </p:nvSpPr>
        <p:spPr>
          <a:xfrm>
            <a:off x="518400" y="3146000"/>
            <a:ext cx="8107200" cy="16773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29845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ans"/>
              <a:buAutoNum type="arabicPeriod"/>
            </a:pPr>
            <a:r>
              <a:rPr lang="ru-RU" sz="110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(SELECT </a:t>
            </a:r>
            <a:r>
              <a:rPr lang="ru-RU" sz="1100" dirty="0" err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Student_name</a:t>
            </a:r>
            <a:r>
              <a:rPr lang="ru-RU" sz="110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FROM </a:t>
            </a:r>
            <a:r>
              <a:rPr lang="ru-RU" sz="1100" dirty="0" err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Students</a:t>
            </a:r>
            <a:r>
              <a:rPr lang="ru-RU" sz="110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JOIN </a:t>
            </a:r>
            <a:r>
              <a:rPr lang="ru-RU" sz="1100" dirty="0" err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Groups</a:t>
            </a:r>
            <a:r>
              <a:rPr lang="ru-RU" sz="110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ON </a:t>
            </a:r>
            <a:r>
              <a:rPr lang="ru-RU" sz="1100" dirty="0" err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Students.Group_id</a:t>
            </a:r>
            <a:r>
              <a:rPr lang="ru-RU" sz="110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= </a:t>
            </a:r>
            <a:r>
              <a:rPr lang="ru-RU" sz="1100" dirty="0" err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Groups.Group_id</a:t>
            </a:r>
            <a:r>
              <a:rPr lang="ru-RU" sz="110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) </a:t>
            </a:r>
            <a:r>
              <a:rPr lang="ru-RU" sz="1100" dirty="0" smtClean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/>
            </a:r>
            <a:br>
              <a:rPr lang="ru-RU" sz="1100" dirty="0" smtClean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lang="ru-RU" sz="1100" dirty="0" smtClean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WITH </a:t>
            </a:r>
            <a:r>
              <a:rPr lang="ru-RU" sz="110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CHECK OPTION </a:t>
            </a:r>
            <a:r>
              <a:rPr lang="ru-RU" sz="1100" dirty="0" err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Grade_level</a:t>
            </a:r>
            <a:r>
              <a:rPr lang="ru-RU" sz="110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= 2  </a:t>
            </a:r>
            <a:endParaRPr sz="1100"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298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ans"/>
              <a:buAutoNum type="arabicPeriod"/>
            </a:pPr>
            <a:r>
              <a:rPr lang="ru-RU" sz="1100" dirty="0">
                <a:solidFill>
                  <a:schemeClr val="dk1"/>
                </a:solidFill>
                <a:highlight>
                  <a:schemeClr val="accent3"/>
                </a:highlight>
                <a:latin typeface="IBM Plex Sans"/>
                <a:ea typeface="IBM Plex Sans"/>
                <a:cs typeface="IBM Plex Sans"/>
                <a:sym typeface="IBM Plex Sans"/>
              </a:rPr>
              <a:t> SELECT </a:t>
            </a:r>
            <a:r>
              <a:rPr lang="ru-RU" sz="1100" dirty="0" err="1">
                <a:solidFill>
                  <a:schemeClr val="dk1"/>
                </a:solidFill>
                <a:highlight>
                  <a:schemeClr val="accent3"/>
                </a:highlight>
                <a:latin typeface="IBM Plex Sans"/>
                <a:ea typeface="IBM Plex Sans"/>
                <a:cs typeface="IBM Plex Sans"/>
                <a:sym typeface="IBM Plex Sans"/>
              </a:rPr>
              <a:t>Student_name</a:t>
            </a:r>
            <a:r>
              <a:rPr lang="ru-RU" sz="1100" dirty="0">
                <a:solidFill>
                  <a:schemeClr val="dk1"/>
                </a:solidFill>
                <a:highlight>
                  <a:schemeClr val="accent3"/>
                </a:highlight>
                <a:latin typeface="IBM Plex Sans"/>
                <a:ea typeface="IBM Plex Sans"/>
                <a:cs typeface="IBM Plex Sans"/>
                <a:sym typeface="IBM Plex Sans"/>
              </a:rPr>
              <a:t> FROM </a:t>
            </a:r>
            <a:r>
              <a:rPr lang="ru-RU" sz="1100" dirty="0" err="1">
                <a:solidFill>
                  <a:schemeClr val="dk1"/>
                </a:solidFill>
                <a:highlight>
                  <a:schemeClr val="accent3"/>
                </a:highlight>
                <a:latin typeface="IBM Plex Sans"/>
                <a:ea typeface="IBM Plex Sans"/>
                <a:cs typeface="IBM Plex Sans"/>
                <a:sym typeface="IBM Plex Sans"/>
              </a:rPr>
              <a:t>Students</a:t>
            </a:r>
            <a:r>
              <a:rPr lang="ru-RU" sz="1100" dirty="0">
                <a:solidFill>
                  <a:schemeClr val="dk1"/>
                </a:solidFill>
                <a:highlight>
                  <a:schemeClr val="accent3"/>
                </a:highlight>
                <a:latin typeface="IBM Plex Sans"/>
                <a:ea typeface="IBM Plex Sans"/>
                <a:cs typeface="IBM Plex Sans"/>
                <a:sym typeface="IBM Plex Sans"/>
              </a:rPr>
              <a:t>, </a:t>
            </a:r>
            <a:r>
              <a:rPr lang="ru-RU" sz="1100" dirty="0" err="1">
                <a:solidFill>
                  <a:schemeClr val="dk1"/>
                </a:solidFill>
                <a:highlight>
                  <a:schemeClr val="accent3"/>
                </a:highlight>
                <a:latin typeface="IBM Plex Sans"/>
                <a:ea typeface="IBM Plex Sans"/>
                <a:cs typeface="IBM Plex Sans"/>
                <a:sym typeface="IBM Plex Sans"/>
              </a:rPr>
              <a:t>Groups</a:t>
            </a:r>
            <a:r>
              <a:rPr lang="ru-RU" sz="1100" dirty="0">
                <a:solidFill>
                  <a:schemeClr val="dk1"/>
                </a:solidFill>
                <a:highlight>
                  <a:schemeClr val="accent3"/>
                </a:highlight>
                <a:latin typeface="IBM Plex Sans"/>
                <a:ea typeface="IBM Plex Sans"/>
                <a:cs typeface="IBM Plex Sans"/>
                <a:sym typeface="IBM Plex Sans"/>
              </a:rPr>
              <a:t> WHERE </a:t>
            </a:r>
            <a:r>
              <a:rPr lang="ru-RU" sz="1100" dirty="0" err="1">
                <a:solidFill>
                  <a:schemeClr val="dk1"/>
                </a:solidFill>
                <a:highlight>
                  <a:schemeClr val="accent3"/>
                </a:highlight>
                <a:latin typeface="IBM Plex Sans"/>
                <a:ea typeface="IBM Plex Sans"/>
                <a:cs typeface="IBM Plex Sans"/>
                <a:sym typeface="IBM Plex Sans"/>
              </a:rPr>
              <a:t>Students.Group_id</a:t>
            </a:r>
            <a:r>
              <a:rPr lang="ru-RU" sz="1100" dirty="0">
                <a:solidFill>
                  <a:schemeClr val="dk1"/>
                </a:solidFill>
                <a:highlight>
                  <a:schemeClr val="accent3"/>
                </a:highlight>
                <a:latin typeface="IBM Plex Sans"/>
                <a:ea typeface="IBM Plex Sans"/>
                <a:cs typeface="IBM Plex Sans"/>
                <a:sym typeface="IBM Plex Sans"/>
              </a:rPr>
              <a:t> = </a:t>
            </a:r>
            <a:r>
              <a:rPr lang="ru-RU" sz="1100" dirty="0" err="1">
                <a:solidFill>
                  <a:schemeClr val="dk1"/>
                </a:solidFill>
                <a:highlight>
                  <a:schemeClr val="accent3"/>
                </a:highlight>
                <a:latin typeface="IBM Plex Sans"/>
                <a:ea typeface="IBM Plex Sans"/>
                <a:cs typeface="IBM Plex Sans"/>
                <a:sym typeface="IBM Plex Sans"/>
              </a:rPr>
              <a:t>Groups.Group_id</a:t>
            </a:r>
            <a:r>
              <a:rPr lang="ru-RU" sz="1100" dirty="0">
                <a:solidFill>
                  <a:schemeClr val="dk1"/>
                </a:solidFill>
                <a:highlight>
                  <a:schemeClr val="accent3"/>
                </a:highlight>
                <a:latin typeface="IBM Plex Sans"/>
                <a:ea typeface="IBM Plex Sans"/>
                <a:cs typeface="IBM Plex Sans"/>
                <a:sym typeface="IBM Plex Sans"/>
              </a:rPr>
              <a:t> AND </a:t>
            </a:r>
            <a:r>
              <a:rPr lang="ru-RU" sz="1100" dirty="0" err="1">
                <a:solidFill>
                  <a:schemeClr val="dk1"/>
                </a:solidFill>
                <a:highlight>
                  <a:schemeClr val="accent3"/>
                </a:highlight>
                <a:latin typeface="IBM Plex Sans"/>
                <a:ea typeface="IBM Plex Sans"/>
                <a:cs typeface="IBM Plex Sans"/>
                <a:sym typeface="IBM Plex Sans"/>
              </a:rPr>
              <a:t>Grade_level</a:t>
            </a:r>
            <a:r>
              <a:rPr lang="ru-RU" sz="1100" dirty="0">
                <a:solidFill>
                  <a:schemeClr val="dk1"/>
                </a:solidFill>
                <a:highlight>
                  <a:schemeClr val="accent3"/>
                </a:highlight>
                <a:latin typeface="IBM Plex Sans"/>
                <a:ea typeface="IBM Plex Sans"/>
                <a:cs typeface="IBM Plex Sans"/>
                <a:sym typeface="IBM Plex Sans"/>
              </a:rPr>
              <a:t> = 2  </a:t>
            </a:r>
            <a:endParaRPr sz="1100" dirty="0">
              <a:solidFill>
                <a:schemeClr val="dk1"/>
              </a:solidFill>
              <a:highlight>
                <a:schemeClr val="accent3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298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ans"/>
              <a:buAutoNum type="arabicPeriod"/>
            </a:pPr>
            <a:r>
              <a:rPr lang="ru-RU" sz="1100" dirty="0">
                <a:solidFill>
                  <a:schemeClr val="dk1"/>
                </a:solidFill>
                <a:highlight>
                  <a:schemeClr val="accent3"/>
                </a:highlight>
                <a:latin typeface="IBM Plex Sans"/>
                <a:ea typeface="IBM Plex Sans"/>
                <a:cs typeface="IBM Plex Sans"/>
                <a:sym typeface="IBM Plex Sans"/>
              </a:rPr>
              <a:t> (SELECT </a:t>
            </a:r>
            <a:r>
              <a:rPr lang="ru-RU" sz="1100" dirty="0" err="1">
                <a:solidFill>
                  <a:schemeClr val="dk1"/>
                </a:solidFill>
                <a:highlight>
                  <a:schemeClr val="accent3"/>
                </a:highlight>
                <a:latin typeface="IBM Plex Sans"/>
                <a:ea typeface="IBM Plex Sans"/>
                <a:cs typeface="IBM Plex Sans"/>
                <a:sym typeface="IBM Plex Sans"/>
              </a:rPr>
              <a:t>Student_name</a:t>
            </a:r>
            <a:r>
              <a:rPr lang="ru-RU" sz="1100" dirty="0">
                <a:solidFill>
                  <a:schemeClr val="dk1"/>
                </a:solidFill>
                <a:highlight>
                  <a:schemeClr val="accent3"/>
                </a:highlight>
                <a:latin typeface="IBM Plex Sans"/>
                <a:ea typeface="IBM Plex Sans"/>
                <a:cs typeface="IBM Plex Sans"/>
                <a:sym typeface="IBM Plex Sans"/>
              </a:rPr>
              <a:t> FROM </a:t>
            </a:r>
            <a:r>
              <a:rPr lang="ru-RU" sz="1100" dirty="0" err="1">
                <a:solidFill>
                  <a:schemeClr val="dk1"/>
                </a:solidFill>
                <a:highlight>
                  <a:schemeClr val="accent3"/>
                </a:highlight>
                <a:latin typeface="IBM Plex Sans"/>
                <a:ea typeface="IBM Plex Sans"/>
                <a:cs typeface="IBM Plex Sans"/>
                <a:sym typeface="IBM Plex Sans"/>
              </a:rPr>
              <a:t>Students</a:t>
            </a:r>
            <a:r>
              <a:rPr lang="ru-RU" sz="1100" dirty="0">
                <a:solidFill>
                  <a:schemeClr val="dk1"/>
                </a:solidFill>
                <a:highlight>
                  <a:schemeClr val="accent3"/>
                </a:highlight>
                <a:latin typeface="IBM Plex Sans"/>
                <a:ea typeface="IBM Plex Sans"/>
                <a:cs typeface="IBM Plex Sans"/>
                <a:sym typeface="IBM Plex Sans"/>
              </a:rPr>
              <a:t> JOIN </a:t>
            </a:r>
            <a:r>
              <a:rPr lang="ru-RU" sz="1100" dirty="0" err="1">
                <a:solidFill>
                  <a:schemeClr val="dk1"/>
                </a:solidFill>
                <a:highlight>
                  <a:schemeClr val="accent3"/>
                </a:highlight>
                <a:latin typeface="IBM Plex Sans"/>
                <a:ea typeface="IBM Plex Sans"/>
                <a:cs typeface="IBM Plex Sans"/>
                <a:sym typeface="IBM Plex Sans"/>
              </a:rPr>
              <a:t>Groups</a:t>
            </a:r>
            <a:r>
              <a:rPr lang="ru-RU" sz="1100" dirty="0">
                <a:solidFill>
                  <a:schemeClr val="dk1"/>
                </a:solidFill>
                <a:highlight>
                  <a:schemeClr val="accent3"/>
                </a:highlight>
                <a:latin typeface="IBM Plex Sans"/>
                <a:ea typeface="IBM Plex Sans"/>
                <a:cs typeface="IBM Plex Sans"/>
                <a:sym typeface="IBM Plex Sans"/>
              </a:rPr>
              <a:t> ON </a:t>
            </a:r>
            <a:r>
              <a:rPr lang="ru-RU" sz="1100" dirty="0" err="1">
                <a:solidFill>
                  <a:schemeClr val="dk1"/>
                </a:solidFill>
                <a:highlight>
                  <a:schemeClr val="accent3"/>
                </a:highlight>
                <a:latin typeface="IBM Plex Sans"/>
                <a:ea typeface="IBM Plex Sans"/>
                <a:cs typeface="IBM Plex Sans"/>
                <a:sym typeface="IBM Plex Sans"/>
              </a:rPr>
              <a:t>Students.Group_id</a:t>
            </a:r>
            <a:r>
              <a:rPr lang="ru-RU" sz="1100" dirty="0">
                <a:solidFill>
                  <a:schemeClr val="dk1"/>
                </a:solidFill>
                <a:highlight>
                  <a:schemeClr val="accent3"/>
                </a:highlight>
                <a:latin typeface="IBM Plex Sans"/>
                <a:ea typeface="IBM Plex Sans"/>
                <a:cs typeface="IBM Plex Sans"/>
                <a:sym typeface="IBM Plex Sans"/>
              </a:rPr>
              <a:t> = </a:t>
            </a:r>
            <a:r>
              <a:rPr lang="ru-RU" sz="1100" dirty="0" err="1">
                <a:solidFill>
                  <a:schemeClr val="dk1"/>
                </a:solidFill>
                <a:highlight>
                  <a:schemeClr val="accent3"/>
                </a:highlight>
                <a:latin typeface="IBM Plex Sans"/>
                <a:ea typeface="IBM Plex Sans"/>
                <a:cs typeface="IBM Plex Sans"/>
                <a:sym typeface="IBM Plex Sans"/>
              </a:rPr>
              <a:t>Groups.Group_id</a:t>
            </a:r>
            <a:r>
              <a:rPr lang="ru-RU" sz="1100" dirty="0">
                <a:solidFill>
                  <a:schemeClr val="dk1"/>
                </a:solidFill>
                <a:highlight>
                  <a:schemeClr val="accent3"/>
                </a:highlight>
                <a:latin typeface="IBM Plex Sans"/>
                <a:ea typeface="IBM Plex Sans"/>
                <a:cs typeface="IBM Plex Sans"/>
                <a:sym typeface="IBM Plex Sans"/>
              </a:rPr>
              <a:t> AND </a:t>
            </a:r>
            <a:r>
              <a:rPr lang="ru-RU" sz="1100" dirty="0" err="1">
                <a:solidFill>
                  <a:schemeClr val="dk1"/>
                </a:solidFill>
                <a:highlight>
                  <a:schemeClr val="accent3"/>
                </a:highlight>
                <a:latin typeface="IBM Plex Sans"/>
                <a:ea typeface="IBM Plex Sans"/>
                <a:cs typeface="IBM Plex Sans"/>
                <a:sym typeface="IBM Plex Sans"/>
              </a:rPr>
              <a:t>Grade_level</a:t>
            </a:r>
            <a:r>
              <a:rPr lang="ru-RU" sz="1100" dirty="0">
                <a:solidFill>
                  <a:schemeClr val="dk1"/>
                </a:solidFill>
                <a:highlight>
                  <a:schemeClr val="accent3"/>
                </a:highlight>
                <a:latin typeface="IBM Plex Sans"/>
                <a:ea typeface="IBM Plex Sans"/>
                <a:cs typeface="IBM Plex Sans"/>
                <a:sym typeface="IBM Plex Sans"/>
              </a:rPr>
              <a:t> = 2)  </a:t>
            </a:r>
            <a:endParaRPr sz="1100" dirty="0">
              <a:solidFill>
                <a:schemeClr val="dk1"/>
              </a:solidFill>
              <a:highlight>
                <a:schemeClr val="accent3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298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ans"/>
              <a:buAutoNum type="arabicPeriod"/>
            </a:pPr>
            <a:r>
              <a:rPr lang="ru-RU" sz="110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WITH CHECK OPTION </a:t>
            </a:r>
            <a:r>
              <a:rPr lang="ru-RU" sz="1100" dirty="0" err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Grade_level</a:t>
            </a:r>
            <a:r>
              <a:rPr lang="ru-RU" sz="110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=2 (SELECT </a:t>
            </a:r>
            <a:r>
              <a:rPr lang="ru-RU" sz="1100" dirty="0" err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Student_name</a:t>
            </a:r>
            <a:r>
              <a:rPr lang="ru-RU" sz="110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FROM </a:t>
            </a:r>
            <a:r>
              <a:rPr lang="ru-RU" sz="1100" dirty="0" err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Students</a:t>
            </a:r>
            <a:r>
              <a:rPr lang="ru-RU" sz="110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JOIN </a:t>
            </a:r>
            <a:r>
              <a:rPr lang="ru-RU" sz="1100" dirty="0" err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Groups</a:t>
            </a:r>
            <a:r>
              <a:rPr lang="ru-RU" sz="110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ON </a:t>
            </a:r>
            <a:r>
              <a:rPr lang="ru-RU" sz="1100" dirty="0" err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Students.Group_id</a:t>
            </a:r>
            <a:r>
              <a:rPr lang="ru-RU" sz="110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= </a:t>
            </a:r>
            <a:r>
              <a:rPr lang="ru-RU" sz="1100" dirty="0" err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Groups.Group_id</a:t>
            </a:r>
            <a:r>
              <a:rPr lang="ru-RU" sz="110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)  </a:t>
            </a:r>
            <a:endParaRPr sz="1100"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360" name="Google Shape;360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2600" y="1568650"/>
            <a:ext cx="5520749" cy="15773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89412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57"/>
          <p:cNvSpPr txBox="1">
            <a:spLocks noGrp="1"/>
          </p:cNvSpPr>
          <p:nvPr>
            <p:ph type="title"/>
          </p:nvPr>
        </p:nvSpPr>
        <p:spPr>
          <a:xfrm>
            <a:off x="973425" y="759025"/>
            <a:ext cx="7270200" cy="126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300" dirty="0">
                <a:solidFill>
                  <a:srgbClr val="333333"/>
                </a:solidFill>
                <a:highlight>
                  <a:srgbClr val="FFFFFF"/>
                </a:highlight>
              </a:rPr>
              <a:t>В чем заключается главное отличие оконных функций от функций агрегации с группировкой? </a:t>
            </a:r>
            <a:endParaRPr sz="2300" dirty="0"/>
          </a:p>
        </p:txBody>
      </p:sp>
      <p:sp>
        <p:nvSpPr>
          <p:cNvPr id="373" name="Google Shape;373;p57"/>
          <p:cNvSpPr txBox="1"/>
          <p:nvPr/>
        </p:nvSpPr>
        <p:spPr>
          <a:xfrm>
            <a:off x="554925" y="2126625"/>
            <a:ext cx="8107200" cy="24160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AutoNum type="arabicPeriod"/>
            </a:pPr>
            <a:r>
              <a:rPr lang="ru-RU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При использовании агрегирующих функций предложение GROUP BY сокращает количество строк в запросе с помощью их группировки, а при использовании оконных функций количество строк в запросе не уменьшается по сравнении с исходной таблицей.</a:t>
            </a:r>
            <a:endParaRPr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AutoNum type="arabicPeriod"/>
            </a:pPr>
            <a:r>
              <a:rPr lang="ru-RU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Никакого различия нет</a:t>
            </a:r>
            <a:endParaRPr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AutoNum type="arabicPeriod"/>
            </a:pPr>
            <a:r>
              <a:rPr lang="ru-RU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При использовании агрегирующих функций предложение GROUP BY </a:t>
            </a:r>
            <a:r>
              <a:rPr lang="ru-RU" dirty="0" smtClean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не </a:t>
            </a:r>
            <a:r>
              <a:rPr lang="ru-RU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сокращает количество строк в запросе с помощью их группировки, а при использовании оконных функций количество строк в запросе не уменьшается по сравнении с исходной таблицей.</a:t>
            </a:r>
            <a:endParaRPr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58"/>
          <p:cNvSpPr txBox="1">
            <a:spLocks noGrp="1"/>
          </p:cNvSpPr>
          <p:nvPr>
            <p:ph type="title"/>
          </p:nvPr>
        </p:nvSpPr>
        <p:spPr>
          <a:xfrm>
            <a:off x="973425" y="759025"/>
            <a:ext cx="7270200" cy="126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300">
                <a:solidFill>
                  <a:srgbClr val="333333"/>
                </a:solidFill>
                <a:highlight>
                  <a:srgbClr val="FFFFFF"/>
                </a:highlight>
              </a:rPr>
              <a:t>В чем заключается главное отличие оконных функций от функций агрегации с группировкой? </a:t>
            </a:r>
            <a:endParaRPr sz="2300"/>
          </a:p>
        </p:txBody>
      </p:sp>
      <p:sp>
        <p:nvSpPr>
          <p:cNvPr id="379" name="Google Shape;379;p58"/>
          <p:cNvSpPr txBox="1"/>
          <p:nvPr/>
        </p:nvSpPr>
        <p:spPr>
          <a:xfrm>
            <a:off x="554925" y="2126625"/>
            <a:ext cx="8107200" cy="24160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AutoNum type="arabicPeriod"/>
            </a:pPr>
            <a:r>
              <a:rPr lang="ru-RU" dirty="0">
                <a:solidFill>
                  <a:schemeClr val="dk1"/>
                </a:solidFill>
                <a:highlight>
                  <a:schemeClr val="accent3"/>
                </a:highlight>
                <a:latin typeface="IBM Plex Sans"/>
                <a:ea typeface="IBM Plex Sans"/>
                <a:cs typeface="IBM Plex Sans"/>
                <a:sym typeface="IBM Plex Sans"/>
              </a:rPr>
              <a:t>При использовании агрегирующих функций предложение GROUP BY сокращает количество строк в запросе с помощью их группировки, а при использовании оконных функций количество строк в запросе не уменьшается по сравнении с исходной таблицей.</a:t>
            </a:r>
            <a:endParaRPr dirty="0">
              <a:solidFill>
                <a:schemeClr val="dk1"/>
              </a:solidFill>
              <a:highlight>
                <a:schemeClr val="accent3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AutoNum type="arabicPeriod"/>
            </a:pPr>
            <a:r>
              <a:rPr lang="ru-RU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Никакого различия нет</a:t>
            </a:r>
            <a:endParaRPr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AutoNum type="arabicPeriod"/>
            </a:pPr>
            <a:r>
              <a:rPr lang="ru-RU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При использовании агрегирующих функций предложение GROUP BY </a:t>
            </a:r>
            <a:r>
              <a:rPr lang="ru-RU" dirty="0" smtClean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не </a:t>
            </a:r>
            <a:r>
              <a:rPr lang="ru-RU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сокращает количество строк в запросе с помощью их группировки, а при использовании оконных функций количество строк в запросе не уменьшается по сравнении с исходной таблицей.</a:t>
            </a:r>
            <a:endParaRPr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>
            <a:spLocks noGrp="1"/>
          </p:cNvSpPr>
          <p:nvPr>
            <p:ph type="title"/>
          </p:nvPr>
        </p:nvSpPr>
        <p:spPr>
          <a:xfrm>
            <a:off x="936900" y="1044775"/>
            <a:ext cx="7270200" cy="126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dirty="0" smtClean="0">
                <a:solidFill>
                  <a:srgbClr val="333333"/>
                </a:solidFill>
                <a:highlight>
                  <a:srgbClr val="FFFFFF"/>
                </a:highlight>
              </a:rPr>
              <a:t>Что не позволяют делать оконные функции:</a:t>
            </a:r>
            <a:endParaRPr sz="2400" dirty="0"/>
          </a:p>
        </p:txBody>
      </p:sp>
      <p:sp>
        <p:nvSpPr>
          <p:cNvPr id="385" name="Google Shape;385;p59"/>
          <p:cNvSpPr txBox="1"/>
          <p:nvPr/>
        </p:nvSpPr>
        <p:spPr>
          <a:xfrm>
            <a:off x="672431" y="2075711"/>
            <a:ext cx="8107200" cy="2916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327025">
              <a:lnSpc>
                <a:spcPct val="150000"/>
              </a:lnSpc>
              <a:spcBef>
                <a:spcPts val="1200"/>
              </a:spcBef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 dirty="0" smtClean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Ранжирование</a:t>
            </a:r>
          </a:p>
          <a:p>
            <a:pPr marL="457200" lvl="0" indent="-327025">
              <a:lnSpc>
                <a:spcPct val="150000"/>
              </a:lnSpc>
              <a:spcBef>
                <a:spcPts val="1200"/>
              </a:spcBef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 dirty="0" smtClean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Редактирование </a:t>
            </a:r>
            <a:endParaRPr lang="ru-RU" sz="1550"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27025">
              <a:lnSpc>
                <a:spcPct val="150000"/>
              </a:lnSpc>
              <a:spcBef>
                <a:spcPts val="1200"/>
              </a:spcBef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 dirty="0" smtClean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Смещение</a:t>
            </a:r>
            <a:endParaRPr lang="ru-RU" sz="1550"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27025">
              <a:lnSpc>
                <a:spcPct val="150000"/>
              </a:lnSpc>
              <a:spcBef>
                <a:spcPts val="1200"/>
              </a:spcBef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Агрегация</a:t>
            </a:r>
          </a:p>
          <a:p>
            <a:pPr marL="457200" lvl="0" indent="-327025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endParaRPr lang="ru-RU" sz="1550"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270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endParaRPr sz="1550"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>
            <a:spLocks noGrp="1"/>
          </p:cNvSpPr>
          <p:nvPr>
            <p:ph type="title"/>
          </p:nvPr>
        </p:nvSpPr>
        <p:spPr>
          <a:xfrm>
            <a:off x="936900" y="1044775"/>
            <a:ext cx="7270200" cy="126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dirty="0" smtClean="0">
                <a:solidFill>
                  <a:srgbClr val="333333"/>
                </a:solidFill>
                <a:highlight>
                  <a:srgbClr val="FFFFFF"/>
                </a:highlight>
              </a:rPr>
              <a:t>Что не позволяют делать оконные функции:</a:t>
            </a:r>
            <a:endParaRPr sz="2400" dirty="0"/>
          </a:p>
        </p:txBody>
      </p:sp>
      <p:sp>
        <p:nvSpPr>
          <p:cNvPr id="385" name="Google Shape;385;p59"/>
          <p:cNvSpPr txBox="1"/>
          <p:nvPr/>
        </p:nvSpPr>
        <p:spPr>
          <a:xfrm>
            <a:off x="672431" y="2075711"/>
            <a:ext cx="8107200" cy="2916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327025">
              <a:lnSpc>
                <a:spcPct val="150000"/>
              </a:lnSpc>
              <a:spcBef>
                <a:spcPts val="1200"/>
              </a:spcBef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 dirty="0" smtClean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Ранжирование</a:t>
            </a:r>
          </a:p>
          <a:p>
            <a:pPr marL="457200" lvl="0" indent="-327025">
              <a:lnSpc>
                <a:spcPct val="150000"/>
              </a:lnSpc>
              <a:spcBef>
                <a:spcPts val="1200"/>
              </a:spcBef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 dirty="0">
                <a:solidFill>
                  <a:schemeClr val="dk1"/>
                </a:solidFill>
                <a:highlight>
                  <a:schemeClr val="accent3"/>
                </a:highlight>
                <a:latin typeface="IBM Plex Sans"/>
                <a:ea typeface="IBM Plex Sans"/>
                <a:cs typeface="IBM Plex Sans"/>
                <a:sym typeface="IBM Plex Sans"/>
              </a:rPr>
              <a:t>Редактирование </a:t>
            </a:r>
          </a:p>
          <a:p>
            <a:pPr marL="457200" lvl="0" indent="-327025">
              <a:lnSpc>
                <a:spcPct val="150000"/>
              </a:lnSpc>
              <a:spcBef>
                <a:spcPts val="1200"/>
              </a:spcBef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 dirty="0" smtClean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Смещение</a:t>
            </a:r>
            <a:endParaRPr lang="ru-RU" sz="1550"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27025">
              <a:lnSpc>
                <a:spcPct val="150000"/>
              </a:lnSpc>
              <a:spcBef>
                <a:spcPts val="1200"/>
              </a:spcBef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Агрегация</a:t>
            </a:r>
          </a:p>
          <a:p>
            <a:pPr marL="457200" lvl="0" indent="-327025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endParaRPr lang="ru-RU" sz="1550"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270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endParaRPr sz="1550"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517529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61"/>
          <p:cNvSpPr txBox="1">
            <a:spLocks noGrp="1"/>
          </p:cNvSpPr>
          <p:nvPr>
            <p:ph type="title"/>
          </p:nvPr>
        </p:nvSpPr>
        <p:spPr>
          <a:xfrm>
            <a:off x="431050" y="303368"/>
            <a:ext cx="5995200" cy="5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ru-RU" dirty="0"/>
              <a:t>Оконные функции</a:t>
            </a:r>
            <a:endParaRPr dirty="0"/>
          </a:p>
        </p:txBody>
      </p:sp>
      <p:pic>
        <p:nvPicPr>
          <p:cNvPr id="399" name="Google Shape;399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020" y="757770"/>
            <a:ext cx="4241034" cy="2746953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p61"/>
          <p:cNvSpPr txBox="1"/>
          <p:nvPr/>
        </p:nvSpPr>
        <p:spPr>
          <a:xfrm>
            <a:off x="4470863" y="602768"/>
            <a:ext cx="4673137" cy="1908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rPr>
              <a:t>SELECT</a:t>
            </a:r>
            <a:endParaRPr b="1" dirty="0">
              <a:solidFill>
                <a:schemeClr val="accen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>
                <a:latin typeface="IBM Plex Sans"/>
                <a:ea typeface="IBM Plex Sans"/>
                <a:cs typeface="IBM Plex Sans"/>
                <a:sym typeface="IBM Plex Sans"/>
              </a:rPr>
              <a:t>Название функции (столбец для вычислений) </a:t>
            </a:r>
            <a:endParaRPr b="1" dirty="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rPr>
              <a:t>OVER </a:t>
            </a:r>
            <a:r>
              <a:rPr lang="ru-RU" b="1" dirty="0">
                <a:latin typeface="IBM Plex Sans"/>
                <a:ea typeface="IBM Plex Sans"/>
                <a:cs typeface="IBM Plex Sans"/>
                <a:sym typeface="IBM Plex Sans"/>
              </a:rPr>
              <a:t>(</a:t>
            </a:r>
            <a:endParaRPr b="1" dirty="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>
                <a:latin typeface="IBM Plex Sans"/>
                <a:ea typeface="IBM Plex Sans"/>
                <a:cs typeface="IBM Plex Sans"/>
                <a:sym typeface="IBM Plex Sans"/>
              </a:rPr>
              <a:t>      </a:t>
            </a:r>
            <a:r>
              <a:rPr lang="ru-RU" b="1" dirty="0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rPr>
              <a:t>PARTITION BY</a:t>
            </a:r>
            <a:r>
              <a:rPr lang="ru-RU" b="1" dirty="0">
                <a:latin typeface="IBM Plex Sans"/>
                <a:ea typeface="IBM Plex Sans"/>
                <a:cs typeface="IBM Plex Sans"/>
                <a:sym typeface="IBM Plex Sans"/>
              </a:rPr>
              <a:t> столбец для группировки</a:t>
            </a:r>
            <a:endParaRPr b="1" dirty="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>
                <a:latin typeface="IBM Plex Sans"/>
                <a:ea typeface="IBM Plex Sans"/>
                <a:cs typeface="IBM Plex Sans"/>
                <a:sym typeface="IBM Plex Sans"/>
              </a:rPr>
              <a:t>      </a:t>
            </a:r>
            <a:r>
              <a:rPr lang="ru-RU" b="1" dirty="0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rPr>
              <a:t>ORDER BY</a:t>
            </a:r>
            <a:r>
              <a:rPr lang="ru-RU" b="1" dirty="0">
                <a:latin typeface="IBM Plex Sans"/>
                <a:ea typeface="IBM Plex Sans"/>
                <a:cs typeface="IBM Plex Sans"/>
                <a:sym typeface="IBM Plex Sans"/>
              </a:rPr>
              <a:t> столбец для сортировки</a:t>
            </a:r>
            <a:endParaRPr b="1" dirty="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>
                <a:latin typeface="IBM Plex Sans"/>
                <a:ea typeface="IBM Plex Sans"/>
                <a:cs typeface="IBM Plex Sans"/>
                <a:sym typeface="IBM Plex Sans"/>
              </a:rPr>
              <a:t>      </a:t>
            </a:r>
            <a:r>
              <a:rPr lang="ru-RU" b="1" dirty="0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rPr>
              <a:t>ROWS </a:t>
            </a:r>
            <a:r>
              <a:rPr lang="ru-RU" b="1" dirty="0">
                <a:latin typeface="IBM Plex Sans"/>
                <a:ea typeface="IBM Plex Sans"/>
                <a:cs typeface="IBM Plex Sans"/>
                <a:sym typeface="IBM Plex Sans"/>
              </a:rPr>
              <a:t>или </a:t>
            </a:r>
            <a:r>
              <a:rPr lang="ru-RU" b="1" dirty="0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rPr>
              <a:t>RANGE </a:t>
            </a:r>
            <a:r>
              <a:rPr lang="ru-RU" b="1" dirty="0">
                <a:latin typeface="IBM Plex Sans"/>
                <a:ea typeface="IBM Plex Sans"/>
                <a:cs typeface="IBM Plex Sans"/>
                <a:sym typeface="IBM Plex Sans"/>
              </a:rPr>
              <a:t>выражение для ограничения строк в пределах группы</a:t>
            </a:r>
            <a:endParaRPr b="1" dirty="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>
                <a:latin typeface="IBM Plex Sans"/>
                <a:ea typeface="IBM Plex Sans"/>
                <a:cs typeface="IBM Plex Sans"/>
                <a:sym typeface="IBM Plex Sans"/>
              </a:rPr>
              <a:t>      )</a:t>
            </a:r>
            <a:endParaRPr b="1" dirty="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7" name="Google Shape;408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7244" y="2412411"/>
            <a:ext cx="4320374" cy="2184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62"/>
          <p:cNvSpPr txBox="1">
            <a:spLocks noGrp="1"/>
          </p:cNvSpPr>
          <p:nvPr>
            <p:ph type="title"/>
          </p:nvPr>
        </p:nvSpPr>
        <p:spPr>
          <a:xfrm>
            <a:off x="460233" y="264232"/>
            <a:ext cx="7925010" cy="613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lnSpc>
                <a:spcPct val="115000"/>
              </a:lnSpc>
              <a:buSzPts val="1100"/>
            </a:pPr>
            <a:r>
              <a:rPr lang="ru-RU" sz="1600" b="1" dirty="0" smtClean="0">
                <a:latin typeface="IBM Plex Sans SemiBold" panose="020B0604020202020204" charset="0"/>
                <a:ea typeface="IBM Plex Sans"/>
                <a:cs typeface="IBM Plex Sans"/>
                <a:sym typeface="IBM Plex Sans"/>
              </a:rPr>
              <a:t>Примеры. </a:t>
            </a:r>
            <a:br>
              <a:rPr lang="ru-RU" sz="1600" b="1" dirty="0" smtClean="0">
                <a:latin typeface="IBM Plex Sans SemiBold" panose="020B0604020202020204" charset="0"/>
                <a:ea typeface="IBM Plex Sans"/>
                <a:cs typeface="IBM Plex Sans"/>
                <a:sym typeface="IBM Plex Sans"/>
              </a:rPr>
            </a:br>
            <a:r>
              <a:rPr lang="ru-RU" sz="1600" dirty="0" smtClean="0">
                <a:latin typeface="IBM Plex Sans SemiBold" panose="020B0604020202020204" charset="0"/>
                <a:ea typeface="IBM Plex Sans"/>
                <a:cs typeface="IBM Plex Sans"/>
                <a:sym typeface="IBM Plex Sans"/>
              </a:rPr>
              <a:t>1. </a:t>
            </a:r>
            <a:r>
              <a:rPr lang="ru-RU" sz="1600" dirty="0" smtClean="0"/>
              <a:t>Вывести список всех сотрудников и указать место в рейтинге по зарплатам</a:t>
            </a:r>
            <a:endParaRPr sz="1600" dirty="0">
              <a:latin typeface="IBM Plex Sans SemiBold" panose="020B0604020202020204" charset="0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596419" y="571038"/>
            <a:ext cx="806422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 dirty="0">
              <a:latin typeface="Consolas" panose="020B0609020204030204" pitchFamily="49" charset="0"/>
            </a:endParaRPr>
          </a:p>
          <a:p>
            <a:r>
              <a:rPr lang="en-US" b="1" dirty="0">
                <a:solidFill>
                  <a:srgbClr val="800000"/>
                </a:solidFill>
                <a:latin typeface="Consolas" panose="020B0609020204030204" pitchFamily="49" charset="0"/>
              </a:rPr>
              <a:t>SELECT</a:t>
            </a:r>
            <a:r>
              <a:rPr lang="en-US" b="1" dirty="0">
                <a:latin typeface="Consolas" panose="020B0609020204030204" pitchFamily="49" charset="0"/>
              </a:rPr>
              <a:t> </a:t>
            </a:r>
            <a:r>
              <a:rPr lang="en-US" b="1" dirty="0" smtClean="0">
                <a:solidFill>
                  <a:srgbClr val="800000"/>
                </a:solidFill>
                <a:latin typeface="Consolas" panose="020B0609020204030204" pitchFamily="49" charset="0"/>
              </a:rPr>
              <a:t>DENSE_RANK</a:t>
            </a:r>
            <a:r>
              <a:rPr lang="en-US" b="1" dirty="0">
                <a:latin typeface="Consolas" panose="020B0609020204030204" pitchFamily="49" charset="0"/>
              </a:rPr>
              <a:t>() </a:t>
            </a:r>
            <a:r>
              <a:rPr lang="en-US" b="1" dirty="0">
                <a:solidFill>
                  <a:srgbClr val="800000"/>
                </a:solidFill>
                <a:latin typeface="Consolas" panose="020B0609020204030204" pitchFamily="49" charset="0"/>
              </a:rPr>
              <a:t>OVER</a:t>
            </a:r>
            <a:r>
              <a:rPr lang="en-US" b="1" dirty="0">
                <a:latin typeface="Consolas" panose="020B0609020204030204" pitchFamily="49" charset="0"/>
              </a:rPr>
              <a:t> (</a:t>
            </a:r>
            <a:r>
              <a:rPr lang="en-US" b="1" dirty="0">
                <a:solidFill>
                  <a:srgbClr val="800000"/>
                </a:solidFill>
                <a:latin typeface="Consolas" panose="020B0609020204030204" pitchFamily="49" charset="0"/>
              </a:rPr>
              <a:t>ORDER</a:t>
            </a:r>
            <a:r>
              <a:rPr lang="en-US" b="1" dirty="0"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800000"/>
                </a:solidFill>
                <a:latin typeface="Consolas" panose="020B0609020204030204" pitchFamily="49" charset="0"/>
              </a:rPr>
              <a:t>BY</a:t>
            </a:r>
            <a:r>
              <a:rPr lang="en-US" b="1" dirty="0">
                <a:latin typeface="Consolas" panose="020B0609020204030204" pitchFamily="49" charset="0"/>
              </a:rPr>
              <a:t> salary </a:t>
            </a:r>
            <a:r>
              <a:rPr lang="en-US" b="1" dirty="0">
                <a:solidFill>
                  <a:srgbClr val="800000"/>
                </a:solidFill>
                <a:latin typeface="Consolas" panose="020B0609020204030204" pitchFamily="49" charset="0"/>
              </a:rPr>
              <a:t>DESC</a:t>
            </a:r>
            <a:r>
              <a:rPr lang="en-US" b="1" dirty="0">
                <a:latin typeface="Consolas" panose="020B0609020204030204" pitchFamily="49" charset="0"/>
              </a:rPr>
              <a:t>) </a:t>
            </a:r>
            <a:r>
              <a:rPr lang="en-US" b="1" dirty="0">
                <a:solidFill>
                  <a:srgbClr val="800000"/>
                </a:solidFill>
                <a:latin typeface="Consolas" panose="020B0609020204030204" pitchFamily="49" charset="0"/>
              </a:rPr>
              <a:t>AS</a:t>
            </a:r>
            <a:r>
              <a:rPr lang="en-US" b="1" dirty="0">
                <a:latin typeface="Consolas" panose="020B0609020204030204" pitchFamily="49" charset="0"/>
              </a:rPr>
              <a:t> </a:t>
            </a:r>
            <a:r>
              <a:rPr lang="en-US" b="1" dirty="0" err="1">
                <a:latin typeface="Consolas" panose="020B0609020204030204" pitchFamily="49" charset="0"/>
              </a:rPr>
              <a:t>rank_salary</a:t>
            </a:r>
            <a:r>
              <a:rPr lang="en-US" b="1" dirty="0">
                <a:latin typeface="Consolas" panose="020B0609020204030204" pitchFamily="49" charset="0"/>
              </a:rPr>
              <a:t>, </a:t>
            </a:r>
          </a:p>
          <a:p>
            <a:r>
              <a:rPr lang="en-US" b="1" dirty="0">
                <a:solidFill>
                  <a:srgbClr val="000080"/>
                </a:solidFill>
                <a:latin typeface="Consolas" panose="020B0609020204030204" pitchFamily="49" charset="0"/>
              </a:rPr>
              <a:t>CONCAT</a:t>
            </a:r>
            <a:r>
              <a:rPr lang="en-US" b="1" dirty="0">
                <a:latin typeface="Consolas" panose="020B0609020204030204" pitchFamily="49" charset="0"/>
              </a:rPr>
              <a:t>(</a:t>
            </a:r>
            <a:r>
              <a:rPr lang="en-US" b="1" dirty="0" err="1">
                <a:latin typeface="Consolas" panose="020B0609020204030204" pitchFamily="49" charset="0"/>
              </a:rPr>
              <a:t>firstname</a:t>
            </a:r>
            <a:r>
              <a:rPr lang="en-US" b="1" dirty="0">
                <a:latin typeface="Consolas" panose="020B0609020204030204" pitchFamily="49" charset="0"/>
              </a:rPr>
              <a:t>, </a:t>
            </a:r>
            <a:r>
              <a:rPr lang="en-US" b="1" dirty="0">
                <a:solidFill>
                  <a:srgbClr val="008000"/>
                </a:solidFill>
                <a:latin typeface="Consolas" panose="020B0609020204030204" pitchFamily="49" charset="0"/>
              </a:rPr>
              <a:t>' '</a:t>
            </a:r>
            <a:r>
              <a:rPr lang="en-US" b="1" dirty="0">
                <a:latin typeface="Consolas" panose="020B0609020204030204" pitchFamily="49" charset="0"/>
              </a:rPr>
              <a:t>, </a:t>
            </a:r>
            <a:r>
              <a:rPr lang="en-US" b="1" dirty="0" err="1">
                <a:latin typeface="Consolas" panose="020B0609020204030204" pitchFamily="49" charset="0"/>
              </a:rPr>
              <a:t>lastname</a:t>
            </a:r>
            <a:r>
              <a:rPr lang="en-US" b="1" dirty="0" smtClean="0">
                <a:latin typeface="Consolas" panose="020B0609020204030204" pitchFamily="49" charset="0"/>
              </a:rPr>
              <a:t>),</a:t>
            </a:r>
            <a:r>
              <a:rPr lang="ru-RU" b="1" dirty="0" smtClean="0">
                <a:latin typeface="Consolas" panose="020B0609020204030204" pitchFamily="49" charset="0"/>
              </a:rPr>
              <a:t> </a:t>
            </a:r>
            <a:r>
              <a:rPr lang="en-US" dirty="0" smtClean="0">
                <a:latin typeface="Consolas" panose="020B0609020204030204" pitchFamily="49" charset="0"/>
              </a:rPr>
              <a:t>post</a:t>
            </a:r>
            <a:r>
              <a:rPr lang="en-US" dirty="0">
                <a:latin typeface="Consolas" panose="020B0609020204030204" pitchFamily="49" charset="0"/>
              </a:rPr>
              <a:t>, </a:t>
            </a:r>
            <a:r>
              <a:rPr lang="en-US" dirty="0" smtClean="0">
                <a:latin typeface="Consolas" panose="020B0609020204030204" pitchFamily="49" charset="0"/>
              </a:rPr>
              <a:t>salary</a:t>
            </a:r>
            <a:r>
              <a:rPr lang="ru-RU" dirty="0" smtClean="0">
                <a:latin typeface="Consolas" panose="020B0609020204030204" pitchFamily="49" charset="0"/>
              </a:rPr>
              <a:t> </a:t>
            </a:r>
            <a:r>
              <a:rPr lang="en-US" b="1" dirty="0" smtClean="0">
                <a:solidFill>
                  <a:srgbClr val="800000"/>
                </a:solidFill>
                <a:latin typeface="Consolas" panose="020B0609020204030204" pitchFamily="49" charset="0"/>
              </a:rPr>
              <a:t>FROM</a:t>
            </a:r>
            <a:r>
              <a:rPr lang="en-US" b="1" dirty="0" smtClean="0">
                <a:latin typeface="Consolas" panose="020B0609020204030204" pitchFamily="49" charset="0"/>
              </a:rPr>
              <a:t> </a:t>
            </a:r>
            <a:r>
              <a:rPr lang="en-US" b="1" dirty="0">
                <a:latin typeface="Consolas" panose="020B0609020204030204" pitchFamily="49" charset="0"/>
              </a:rPr>
              <a:t>staff</a:t>
            </a:r>
          </a:p>
          <a:p>
            <a:r>
              <a:rPr lang="en-US" b="1" dirty="0">
                <a:solidFill>
                  <a:srgbClr val="800000"/>
                </a:solidFill>
                <a:latin typeface="Consolas" panose="020B0609020204030204" pitchFamily="49" charset="0"/>
              </a:rPr>
              <a:t>ORDER</a:t>
            </a:r>
            <a:r>
              <a:rPr lang="en-US" b="1" dirty="0"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800000"/>
                </a:solidFill>
                <a:latin typeface="Consolas" panose="020B0609020204030204" pitchFamily="49" charset="0"/>
              </a:rPr>
              <a:t>BY</a:t>
            </a:r>
            <a:r>
              <a:rPr lang="en-US" b="1" dirty="0">
                <a:latin typeface="Consolas" panose="020B0609020204030204" pitchFamily="49" charset="0"/>
              </a:rPr>
              <a:t> </a:t>
            </a:r>
            <a:r>
              <a:rPr lang="en-US" b="1" dirty="0" err="1">
                <a:latin typeface="Consolas" panose="020B0609020204030204" pitchFamily="49" charset="0"/>
              </a:rPr>
              <a:t>rank_salary</a:t>
            </a:r>
            <a:r>
              <a:rPr lang="en-US" b="1" dirty="0">
                <a:solidFill>
                  <a:srgbClr val="FF0000"/>
                </a:solidFill>
                <a:latin typeface="Consolas" panose="020B0609020204030204" pitchFamily="49" charset="0"/>
              </a:rPr>
              <a:t>;</a:t>
            </a:r>
            <a:endParaRPr lang="ru-RU" dirty="0"/>
          </a:p>
        </p:txBody>
      </p:sp>
      <p:sp>
        <p:nvSpPr>
          <p:cNvPr id="8" name="Google Shape;405;p62"/>
          <p:cNvSpPr txBox="1">
            <a:spLocks/>
          </p:cNvSpPr>
          <p:nvPr/>
        </p:nvSpPr>
        <p:spPr>
          <a:xfrm>
            <a:off x="460233" y="1570819"/>
            <a:ext cx="8090380" cy="613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r>
              <a:rPr lang="ru-RU" sz="1600" dirty="0" smtClean="0">
                <a:latin typeface="IBM Plex Sans SemiBold" panose="020B0604020202020204" charset="0"/>
                <a:ea typeface="IBM Plex Sans"/>
                <a:cs typeface="IBM Plex Sans"/>
                <a:sym typeface="IBM Plex Sans"/>
              </a:rPr>
              <a:t>2. </a:t>
            </a:r>
            <a:r>
              <a:rPr lang="ru-RU" sz="1600" dirty="0"/>
              <a:t>Вывести список всех сотрудников и указать место в рейтинге по зарплатам, но по </a:t>
            </a:r>
            <a:r>
              <a:rPr lang="ru-RU" sz="1600" dirty="0" smtClean="0"/>
              <a:t>каждой </a:t>
            </a:r>
            <a:r>
              <a:rPr lang="ru-RU" sz="1600" dirty="0"/>
              <a:t>должности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596416" y="2167588"/>
            <a:ext cx="806422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800000"/>
                </a:solidFill>
                <a:latin typeface="Consolas" panose="020B0609020204030204" pitchFamily="49" charset="0"/>
              </a:rPr>
              <a:t>SELECT</a:t>
            </a:r>
            <a:r>
              <a:rPr lang="en-US" b="1" dirty="0">
                <a:latin typeface="Consolas" panose="020B0609020204030204" pitchFamily="49" charset="0"/>
              </a:rPr>
              <a:t> </a:t>
            </a:r>
          </a:p>
          <a:p>
            <a:r>
              <a:rPr lang="en-US" b="1" dirty="0">
                <a:solidFill>
                  <a:srgbClr val="800000"/>
                </a:solidFill>
                <a:latin typeface="Consolas" panose="020B0609020204030204" pitchFamily="49" charset="0"/>
              </a:rPr>
              <a:t>DENSE_RANK</a:t>
            </a:r>
            <a:r>
              <a:rPr lang="en-US" b="1" dirty="0">
                <a:latin typeface="Consolas" panose="020B0609020204030204" pitchFamily="49" charset="0"/>
              </a:rPr>
              <a:t>() </a:t>
            </a:r>
            <a:r>
              <a:rPr lang="en-US" b="1" dirty="0">
                <a:solidFill>
                  <a:srgbClr val="800000"/>
                </a:solidFill>
                <a:latin typeface="Consolas" panose="020B0609020204030204" pitchFamily="49" charset="0"/>
              </a:rPr>
              <a:t>OVER</a:t>
            </a:r>
            <a:r>
              <a:rPr lang="en-US" b="1" dirty="0">
                <a:latin typeface="Consolas" panose="020B0609020204030204" pitchFamily="49" charset="0"/>
              </a:rPr>
              <a:t> (</a:t>
            </a:r>
            <a:r>
              <a:rPr lang="en-US" b="1" dirty="0">
                <a:solidFill>
                  <a:srgbClr val="800000"/>
                </a:solidFill>
                <a:latin typeface="Consolas" panose="020B0609020204030204" pitchFamily="49" charset="0"/>
              </a:rPr>
              <a:t>PARTITION</a:t>
            </a:r>
            <a:r>
              <a:rPr lang="en-US" b="1" dirty="0"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800000"/>
                </a:solidFill>
                <a:latin typeface="Consolas" panose="020B0609020204030204" pitchFamily="49" charset="0"/>
              </a:rPr>
              <a:t>BY</a:t>
            </a:r>
            <a:r>
              <a:rPr lang="en-US" b="1" dirty="0">
                <a:latin typeface="Consolas" panose="020B0609020204030204" pitchFamily="49" charset="0"/>
              </a:rPr>
              <a:t> post </a:t>
            </a:r>
            <a:r>
              <a:rPr lang="en-US" b="1" dirty="0">
                <a:solidFill>
                  <a:srgbClr val="800000"/>
                </a:solidFill>
                <a:latin typeface="Consolas" panose="020B0609020204030204" pitchFamily="49" charset="0"/>
              </a:rPr>
              <a:t>ORDER</a:t>
            </a:r>
            <a:r>
              <a:rPr lang="en-US" b="1" dirty="0"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800000"/>
                </a:solidFill>
                <a:latin typeface="Consolas" panose="020B0609020204030204" pitchFamily="49" charset="0"/>
              </a:rPr>
              <a:t>BY</a:t>
            </a:r>
            <a:r>
              <a:rPr lang="en-US" b="1" dirty="0">
                <a:latin typeface="Consolas" panose="020B0609020204030204" pitchFamily="49" charset="0"/>
              </a:rPr>
              <a:t> salary </a:t>
            </a:r>
            <a:r>
              <a:rPr lang="en-US" b="1" dirty="0">
                <a:solidFill>
                  <a:srgbClr val="800000"/>
                </a:solidFill>
                <a:latin typeface="Consolas" panose="020B0609020204030204" pitchFamily="49" charset="0"/>
              </a:rPr>
              <a:t>DESC</a:t>
            </a:r>
            <a:r>
              <a:rPr lang="en-US" b="1" dirty="0">
                <a:latin typeface="Consolas" panose="020B0609020204030204" pitchFamily="49" charset="0"/>
              </a:rPr>
              <a:t>) </a:t>
            </a:r>
            <a:r>
              <a:rPr lang="en-US" b="1" dirty="0">
                <a:solidFill>
                  <a:srgbClr val="800000"/>
                </a:solidFill>
                <a:latin typeface="Consolas" panose="020B0609020204030204" pitchFamily="49" charset="0"/>
              </a:rPr>
              <a:t>AS</a:t>
            </a:r>
            <a:r>
              <a:rPr lang="en-US" b="1" dirty="0">
                <a:latin typeface="Consolas" panose="020B0609020204030204" pitchFamily="49" charset="0"/>
              </a:rPr>
              <a:t> </a:t>
            </a:r>
            <a:r>
              <a:rPr lang="en-US" b="1" dirty="0" err="1">
                <a:latin typeface="Consolas" panose="020B0609020204030204" pitchFamily="49" charset="0"/>
              </a:rPr>
              <a:t>rank_salary</a:t>
            </a:r>
            <a:r>
              <a:rPr lang="en-US" b="1" dirty="0">
                <a:latin typeface="Consolas" panose="020B0609020204030204" pitchFamily="49" charset="0"/>
              </a:rPr>
              <a:t>, </a:t>
            </a:r>
            <a:r>
              <a:rPr lang="en-US" b="1" dirty="0" smtClean="0">
                <a:solidFill>
                  <a:srgbClr val="000080"/>
                </a:solidFill>
                <a:latin typeface="Consolas" panose="020B0609020204030204" pitchFamily="49" charset="0"/>
              </a:rPr>
              <a:t>CONCAT</a:t>
            </a:r>
            <a:r>
              <a:rPr lang="en-US" b="1" dirty="0" smtClean="0">
                <a:latin typeface="Consolas" panose="020B0609020204030204" pitchFamily="49" charset="0"/>
              </a:rPr>
              <a:t>(</a:t>
            </a:r>
            <a:r>
              <a:rPr lang="en-US" b="1" dirty="0" err="1" smtClean="0">
                <a:latin typeface="Consolas" panose="020B0609020204030204" pitchFamily="49" charset="0"/>
              </a:rPr>
              <a:t>firstname</a:t>
            </a:r>
            <a:r>
              <a:rPr lang="en-US" b="1" dirty="0">
                <a:latin typeface="Consolas" panose="020B0609020204030204" pitchFamily="49" charset="0"/>
              </a:rPr>
              <a:t>, </a:t>
            </a:r>
            <a:r>
              <a:rPr lang="en-US" b="1" dirty="0">
                <a:solidFill>
                  <a:srgbClr val="008000"/>
                </a:solidFill>
                <a:latin typeface="Consolas" panose="020B0609020204030204" pitchFamily="49" charset="0"/>
              </a:rPr>
              <a:t>' '</a:t>
            </a:r>
            <a:r>
              <a:rPr lang="en-US" b="1" dirty="0">
                <a:latin typeface="Consolas" panose="020B0609020204030204" pitchFamily="49" charset="0"/>
              </a:rPr>
              <a:t>, </a:t>
            </a:r>
            <a:r>
              <a:rPr lang="en-US" b="1" dirty="0" err="1">
                <a:latin typeface="Consolas" panose="020B0609020204030204" pitchFamily="49" charset="0"/>
              </a:rPr>
              <a:t>lastname</a:t>
            </a:r>
            <a:r>
              <a:rPr lang="en-US" b="1" dirty="0" smtClean="0">
                <a:latin typeface="Consolas" panose="020B0609020204030204" pitchFamily="49" charset="0"/>
              </a:rPr>
              <a:t>),</a:t>
            </a:r>
            <a:r>
              <a:rPr lang="ru-RU" b="1" dirty="0" smtClean="0">
                <a:latin typeface="Consolas" panose="020B0609020204030204" pitchFamily="49" charset="0"/>
              </a:rPr>
              <a:t> </a:t>
            </a:r>
            <a:r>
              <a:rPr lang="en-US" dirty="0" smtClean="0">
                <a:latin typeface="Consolas" panose="020B0609020204030204" pitchFamily="49" charset="0"/>
              </a:rPr>
              <a:t>post</a:t>
            </a:r>
            <a:r>
              <a:rPr lang="en-US" dirty="0">
                <a:latin typeface="Consolas" panose="020B0609020204030204" pitchFamily="49" charset="0"/>
              </a:rPr>
              <a:t>, </a:t>
            </a:r>
            <a:r>
              <a:rPr lang="en-US" dirty="0" smtClean="0">
                <a:latin typeface="Consolas" panose="020B0609020204030204" pitchFamily="49" charset="0"/>
              </a:rPr>
              <a:t>salary</a:t>
            </a:r>
            <a:endParaRPr lang="en-US" dirty="0">
              <a:latin typeface="Consolas" panose="020B0609020204030204" pitchFamily="49" charset="0"/>
            </a:endParaRPr>
          </a:p>
          <a:p>
            <a:r>
              <a:rPr lang="en-US" b="1" dirty="0">
                <a:solidFill>
                  <a:srgbClr val="800000"/>
                </a:solidFill>
                <a:latin typeface="Consolas" panose="020B0609020204030204" pitchFamily="49" charset="0"/>
              </a:rPr>
              <a:t>FROM</a:t>
            </a:r>
            <a:r>
              <a:rPr lang="en-US" b="1" dirty="0">
                <a:latin typeface="Consolas" panose="020B0609020204030204" pitchFamily="49" charset="0"/>
              </a:rPr>
              <a:t> </a:t>
            </a:r>
            <a:r>
              <a:rPr lang="en-US" b="1" dirty="0" smtClean="0">
                <a:latin typeface="Consolas" panose="020B0609020204030204" pitchFamily="49" charset="0"/>
              </a:rPr>
              <a:t>staff</a:t>
            </a:r>
            <a:r>
              <a:rPr lang="ru-RU" b="1" dirty="0" smtClean="0">
                <a:latin typeface="Consolas" panose="020B0609020204030204" pitchFamily="49" charset="0"/>
              </a:rPr>
              <a:t> </a:t>
            </a:r>
            <a:r>
              <a:rPr lang="en-US" b="1" dirty="0" smtClean="0">
                <a:solidFill>
                  <a:srgbClr val="800000"/>
                </a:solidFill>
                <a:latin typeface="Consolas" panose="020B0609020204030204" pitchFamily="49" charset="0"/>
              </a:rPr>
              <a:t>ORDER</a:t>
            </a:r>
            <a:r>
              <a:rPr lang="en-US" b="1" dirty="0" smtClean="0"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800000"/>
                </a:solidFill>
                <a:latin typeface="Consolas" panose="020B0609020204030204" pitchFamily="49" charset="0"/>
              </a:rPr>
              <a:t>BY</a:t>
            </a:r>
            <a:r>
              <a:rPr lang="en-US" b="1" dirty="0">
                <a:latin typeface="Consolas" panose="020B0609020204030204" pitchFamily="49" charset="0"/>
              </a:rPr>
              <a:t> post, </a:t>
            </a:r>
            <a:r>
              <a:rPr lang="en-US" b="1" dirty="0" err="1">
                <a:latin typeface="Consolas" panose="020B0609020204030204" pitchFamily="49" charset="0"/>
              </a:rPr>
              <a:t>rank_salary</a:t>
            </a:r>
            <a:r>
              <a:rPr lang="en-US" b="1" dirty="0">
                <a:solidFill>
                  <a:srgbClr val="FF0000"/>
                </a:solidFill>
                <a:latin typeface="Consolas" panose="020B0609020204030204" pitchFamily="49" charset="0"/>
              </a:rPr>
              <a:t>;</a:t>
            </a:r>
            <a:endParaRPr lang="ru-RU" dirty="0"/>
          </a:p>
        </p:txBody>
      </p:sp>
      <p:sp>
        <p:nvSpPr>
          <p:cNvPr id="11" name="Google Shape;405;p62"/>
          <p:cNvSpPr txBox="1">
            <a:spLocks/>
          </p:cNvSpPr>
          <p:nvPr/>
        </p:nvSpPr>
        <p:spPr>
          <a:xfrm>
            <a:off x="460233" y="3150525"/>
            <a:ext cx="8090380" cy="613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r>
              <a:rPr lang="ru-RU" sz="1600" dirty="0">
                <a:latin typeface="IBM Plex Sans SemiBold" panose="020B0604020202020204" charset="0"/>
                <a:ea typeface="IBM Plex Sans"/>
                <a:cs typeface="IBM Plex Sans"/>
                <a:sym typeface="IBM Plex Sans"/>
              </a:rPr>
              <a:t>3</a:t>
            </a:r>
            <a:r>
              <a:rPr lang="ru-RU" sz="1600" dirty="0" smtClean="0">
                <a:latin typeface="IBM Plex Sans SemiBold" panose="020B0604020202020204" charset="0"/>
                <a:ea typeface="IBM Plex Sans"/>
                <a:cs typeface="IBM Plex Sans"/>
                <a:sym typeface="IBM Plex Sans"/>
              </a:rPr>
              <a:t>. </a:t>
            </a:r>
            <a:r>
              <a:rPr lang="ru-RU" sz="1600" dirty="0" smtClean="0"/>
              <a:t>Найти </a:t>
            </a:r>
            <a:r>
              <a:rPr lang="ru-RU" sz="1600" dirty="0"/>
              <a:t>самых высокооплачиваемых сотрудников по каждой должности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596415" y="3456865"/>
            <a:ext cx="8064229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800000"/>
                </a:solidFill>
                <a:latin typeface="Consolas" panose="020B0609020204030204" pitchFamily="49" charset="0"/>
              </a:rPr>
              <a:t>SELECT</a:t>
            </a:r>
            <a:r>
              <a:rPr lang="en-US" b="1" dirty="0">
                <a:latin typeface="Consolas" panose="020B0609020204030204" pitchFamily="49" charset="0"/>
              </a:rPr>
              <a:t> </a:t>
            </a:r>
            <a:r>
              <a:rPr lang="en-US" b="1" dirty="0" err="1">
                <a:latin typeface="Consolas" panose="020B0609020204030204" pitchFamily="49" charset="0"/>
              </a:rPr>
              <a:t>rank_salary</a:t>
            </a:r>
            <a:r>
              <a:rPr lang="en-US" b="1" dirty="0">
                <a:latin typeface="Consolas" panose="020B0609020204030204" pitchFamily="49" charset="0"/>
              </a:rPr>
              <a:t>, </a:t>
            </a:r>
            <a:r>
              <a:rPr lang="en-US" dirty="0" smtClean="0">
                <a:latin typeface="Consolas" panose="020B0609020204030204" pitchFamily="49" charset="0"/>
              </a:rPr>
              <a:t>staff,</a:t>
            </a:r>
            <a:r>
              <a:rPr lang="ru-RU" dirty="0" smtClean="0">
                <a:latin typeface="Consolas" panose="020B0609020204030204" pitchFamily="49" charset="0"/>
              </a:rPr>
              <a:t> </a:t>
            </a:r>
            <a:r>
              <a:rPr lang="en-US" dirty="0" smtClean="0">
                <a:latin typeface="Consolas" panose="020B0609020204030204" pitchFamily="49" charset="0"/>
              </a:rPr>
              <a:t>post</a:t>
            </a:r>
            <a:r>
              <a:rPr lang="en-US" dirty="0">
                <a:latin typeface="Consolas" panose="020B0609020204030204" pitchFamily="49" charset="0"/>
              </a:rPr>
              <a:t>, </a:t>
            </a:r>
            <a:r>
              <a:rPr lang="en-US" dirty="0" smtClean="0">
                <a:latin typeface="Consolas" panose="020B0609020204030204" pitchFamily="49" charset="0"/>
              </a:rPr>
              <a:t>salary</a:t>
            </a:r>
            <a:r>
              <a:rPr lang="ru-RU" dirty="0" smtClean="0">
                <a:latin typeface="Consolas" panose="020B0609020204030204" pitchFamily="49" charset="0"/>
              </a:rPr>
              <a:t> </a:t>
            </a:r>
            <a:r>
              <a:rPr lang="en-US" b="1" dirty="0" smtClean="0">
                <a:solidFill>
                  <a:srgbClr val="800000"/>
                </a:solidFill>
                <a:latin typeface="Consolas" panose="020B0609020204030204" pitchFamily="49" charset="0"/>
              </a:rPr>
              <a:t>FROM</a:t>
            </a:r>
            <a:r>
              <a:rPr lang="en-US" b="1" dirty="0" smtClean="0">
                <a:latin typeface="Consolas" panose="020B0609020204030204" pitchFamily="49" charset="0"/>
              </a:rPr>
              <a:t> </a:t>
            </a:r>
            <a:endParaRPr lang="en-US" b="1" dirty="0">
              <a:latin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</a:rPr>
              <a:t>(</a:t>
            </a:r>
            <a:r>
              <a:rPr lang="en-US" b="1" dirty="0">
                <a:solidFill>
                  <a:srgbClr val="800000"/>
                </a:solidFill>
                <a:latin typeface="Consolas" panose="020B0609020204030204" pitchFamily="49" charset="0"/>
              </a:rPr>
              <a:t>SELECT</a:t>
            </a:r>
            <a:r>
              <a:rPr lang="en-US" b="1" dirty="0">
                <a:latin typeface="Consolas" panose="020B0609020204030204" pitchFamily="49" charset="0"/>
              </a:rPr>
              <a:t> </a:t>
            </a:r>
            <a:endParaRPr lang="ru-RU" b="1" dirty="0" smtClean="0">
              <a:latin typeface="Consolas" panose="020B0609020204030204" pitchFamily="49" charset="0"/>
            </a:endParaRPr>
          </a:p>
          <a:p>
            <a:r>
              <a:rPr lang="en-US" b="1" dirty="0" smtClean="0">
                <a:solidFill>
                  <a:srgbClr val="800000"/>
                </a:solidFill>
                <a:latin typeface="Consolas" panose="020B0609020204030204" pitchFamily="49" charset="0"/>
              </a:rPr>
              <a:t>DENSE_RANK</a:t>
            </a:r>
            <a:r>
              <a:rPr lang="en-US" b="1" dirty="0">
                <a:latin typeface="Consolas" panose="020B0609020204030204" pitchFamily="49" charset="0"/>
              </a:rPr>
              <a:t>() </a:t>
            </a:r>
            <a:r>
              <a:rPr lang="en-US" b="1" dirty="0">
                <a:solidFill>
                  <a:srgbClr val="800000"/>
                </a:solidFill>
                <a:latin typeface="Consolas" panose="020B0609020204030204" pitchFamily="49" charset="0"/>
              </a:rPr>
              <a:t>OVER</a:t>
            </a:r>
            <a:r>
              <a:rPr lang="en-US" b="1" dirty="0">
                <a:latin typeface="Consolas" panose="020B0609020204030204" pitchFamily="49" charset="0"/>
              </a:rPr>
              <a:t> (</a:t>
            </a:r>
            <a:r>
              <a:rPr lang="en-US" b="1" dirty="0">
                <a:solidFill>
                  <a:srgbClr val="800000"/>
                </a:solidFill>
                <a:latin typeface="Consolas" panose="020B0609020204030204" pitchFamily="49" charset="0"/>
              </a:rPr>
              <a:t>PARTITION</a:t>
            </a:r>
            <a:r>
              <a:rPr lang="en-US" b="1" dirty="0"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800000"/>
                </a:solidFill>
                <a:latin typeface="Consolas" panose="020B0609020204030204" pitchFamily="49" charset="0"/>
              </a:rPr>
              <a:t>BY</a:t>
            </a:r>
            <a:r>
              <a:rPr lang="en-US" b="1" dirty="0">
                <a:latin typeface="Consolas" panose="020B0609020204030204" pitchFamily="49" charset="0"/>
              </a:rPr>
              <a:t> post </a:t>
            </a:r>
            <a:r>
              <a:rPr lang="en-US" b="1" dirty="0">
                <a:solidFill>
                  <a:srgbClr val="800000"/>
                </a:solidFill>
                <a:latin typeface="Consolas" panose="020B0609020204030204" pitchFamily="49" charset="0"/>
              </a:rPr>
              <a:t>ORDER</a:t>
            </a:r>
            <a:r>
              <a:rPr lang="en-US" b="1" dirty="0"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800000"/>
                </a:solidFill>
                <a:latin typeface="Consolas" panose="020B0609020204030204" pitchFamily="49" charset="0"/>
              </a:rPr>
              <a:t>BY</a:t>
            </a:r>
            <a:r>
              <a:rPr lang="en-US" b="1" dirty="0">
                <a:latin typeface="Consolas" panose="020B0609020204030204" pitchFamily="49" charset="0"/>
              </a:rPr>
              <a:t> salary </a:t>
            </a:r>
            <a:r>
              <a:rPr lang="en-US" b="1" dirty="0">
                <a:solidFill>
                  <a:srgbClr val="800000"/>
                </a:solidFill>
                <a:latin typeface="Consolas" panose="020B0609020204030204" pitchFamily="49" charset="0"/>
              </a:rPr>
              <a:t>DESC</a:t>
            </a:r>
            <a:r>
              <a:rPr lang="en-US" b="1" dirty="0">
                <a:latin typeface="Consolas" panose="020B0609020204030204" pitchFamily="49" charset="0"/>
              </a:rPr>
              <a:t>) </a:t>
            </a:r>
            <a:r>
              <a:rPr lang="en-US" b="1" dirty="0">
                <a:solidFill>
                  <a:srgbClr val="800000"/>
                </a:solidFill>
                <a:latin typeface="Consolas" panose="020B0609020204030204" pitchFamily="49" charset="0"/>
              </a:rPr>
              <a:t>AS</a:t>
            </a:r>
            <a:r>
              <a:rPr lang="en-US" b="1" dirty="0">
                <a:latin typeface="Consolas" panose="020B0609020204030204" pitchFamily="49" charset="0"/>
              </a:rPr>
              <a:t> </a:t>
            </a:r>
            <a:r>
              <a:rPr lang="en-US" b="1" dirty="0" err="1">
                <a:latin typeface="Consolas" panose="020B0609020204030204" pitchFamily="49" charset="0"/>
              </a:rPr>
              <a:t>rank_salary</a:t>
            </a:r>
            <a:r>
              <a:rPr lang="en-US" b="1" dirty="0">
                <a:latin typeface="Consolas" panose="020B0609020204030204" pitchFamily="49" charset="0"/>
              </a:rPr>
              <a:t>, </a:t>
            </a:r>
          </a:p>
          <a:p>
            <a:r>
              <a:rPr lang="en-US" b="1" dirty="0">
                <a:solidFill>
                  <a:srgbClr val="000080"/>
                </a:solidFill>
                <a:latin typeface="Consolas" panose="020B0609020204030204" pitchFamily="49" charset="0"/>
              </a:rPr>
              <a:t>CONCAT</a:t>
            </a:r>
            <a:r>
              <a:rPr lang="en-US" b="1" dirty="0">
                <a:latin typeface="Consolas" panose="020B0609020204030204" pitchFamily="49" charset="0"/>
              </a:rPr>
              <a:t>(</a:t>
            </a:r>
            <a:r>
              <a:rPr lang="en-US" b="1" dirty="0" err="1">
                <a:latin typeface="Consolas" panose="020B0609020204030204" pitchFamily="49" charset="0"/>
              </a:rPr>
              <a:t>firstname</a:t>
            </a:r>
            <a:r>
              <a:rPr lang="en-US" b="1" dirty="0">
                <a:latin typeface="Consolas" panose="020B0609020204030204" pitchFamily="49" charset="0"/>
              </a:rPr>
              <a:t>, </a:t>
            </a:r>
            <a:r>
              <a:rPr lang="en-US" b="1" dirty="0">
                <a:solidFill>
                  <a:srgbClr val="008000"/>
                </a:solidFill>
                <a:latin typeface="Consolas" panose="020B0609020204030204" pitchFamily="49" charset="0"/>
              </a:rPr>
              <a:t>' '</a:t>
            </a:r>
            <a:r>
              <a:rPr lang="en-US" b="1" dirty="0">
                <a:latin typeface="Consolas" panose="020B0609020204030204" pitchFamily="49" charset="0"/>
              </a:rPr>
              <a:t>, </a:t>
            </a:r>
            <a:r>
              <a:rPr lang="en-US" b="1" dirty="0" err="1">
                <a:latin typeface="Consolas" panose="020B0609020204030204" pitchFamily="49" charset="0"/>
              </a:rPr>
              <a:t>lastname</a:t>
            </a:r>
            <a:r>
              <a:rPr lang="en-US" b="1" dirty="0">
                <a:latin typeface="Consolas" panose="020B0609020204030204" pitchFamily="49" charset="0"/>
              </a:rPr>
              <a:t>) </a:t>
            </a:r>
            <a:r>
              <a:rPr lang="en-US" b="1" dirty="0">
                <a:solidFill>
                  <a:srgbClr val="800000"/>
                </a:solidFill>
                <a:latin typeface="Consolas" panose="020B0609020204030204" pitchFamily="49" charset="0"/>
              </a:rPr>
              <a:t>AS</a:t>
            </a:r>
            <a:r>
              <a:rPr lang="en-US" b="1" dirty="0">
                <a:latin typeface="Consolas" panose="020B0609020204030204" pitchFamily="49" charset="0"/>
              </a:rPr>
              <a:t> staff</a:t>
            </a:r>
            <a:r>
              <a:rPr lang="en-US" b="1" dirty="0" smtClean="0">
                <a:latin typeface="Consolas" panose="020B0609020204030204" pitchFamily="49" charset="0"/>
              </a:rPr>
              <a:t>,</a:t>
            </a:r>
            <a:r>
              <a:rPr lang="ru-RU" b="1" dirty="0" smtClean="0">
                <a:latin typeface="Consolas" panose="020B0609020204030204" pitchFamily="49" charset="0"/>
              </a:rPr>
              <a:t> </a:t>
            </a:r>
            <a:r>
              <a:rPr lang="en-US" dirty="0" smtClean="0">
                <a:latin typeface="Consolas" panose="020B0609020204030204" pitchFamily="49" charset="0"/>
              </a:rPr>
              <a:t>post,</a:t>
            </a:r>
            <a:r>
              <a:rPr lang="ru-RU" dirty="0" smtClean="0">
                <a:latin typeface="Consolas" panose="020B0609020204030204" pitchFamily="49" charset="0"/>
              </a:rPr>
              <a:t> </a:t>
            </a:r>
            <a:r>
              <a:rPr lang="en-US" dirty="0" smtClean="0">
                <a:latin typeface="Consolas" panose="020B0609020204030204" pitchFamily="49" charset="0"/>
              </a:rPr>
              <a:t>salary</a:t>
            </a:r>
            <a:r>
              <a:rPr lang="ru-RU" dirty="0" smtClean="0">
                <a:latin typeface="Consolas" panose="020B0609020204030204" pitchFamily="49" charset="0"/>
              </a:rPr>
              <a:t> </a:t>
            </a:r>
            <a:r>
              <a:rPr lang="en-US" b="1" dirty="0" smtClean="0">
                <a:solidFill>
                  <a:srgbClr val="800000"/>
                </a:solidFill>
                <a:latin typeface="Consolas" panose="020B0609020204030204" pitchFamily="49" charset="0"/>
              </a:rPr>
              <a:t>FROM</a:t>
            </a:r>
            <a:r>
              <a:rPr lang="en-US" b="1" dirty="0" smtClean="0">
                <a:latin typeface="Consolas" panose="020B0609020204030204" pitchFamily="49" charset="0"/>
              </a:rPr>
              <a:t> </a:t>
            </a:r>
            <a:r>
              <a:rPr lang="en-US" b="1" dirty="0">
                <a:latin typeface="Consolas" panose="020B0609020204030204" pitchFamily="49" charset="0"/>
              </a:rPr>
              <a:t>staff) </a:t>
            </a:r>
            <a:r>
              <a:rPr lang="en-US" b="1" dirty="0">
                <a:solidFill>
                  <a:srgbClr val="800000"/>
                </a:solidFill>
                <a:latin typeface="Consolas" panose="020B0609020204030204" pitchFamily="49" charset="0"/>
              </a:rPr>
              <a:t>AS</a:t>
            </a:r>
            <a:r>
              <a:rPr lang="en-US" b="1" dirty="0">
                <a:latin typeface="Consolas" panose="020B0609020204030204" pitchFamily="49" charset="0"/>
              </a:rPr>
              <a:t> list</a:t>
            </a:r>
          </a:p>
          <a:p>
            <a:r>
              <a:rPr lang="en-US" b="1" dirty="0">
                <a:solidFill>
                  <a:srgbClr val="800000"/>
                </a:solidFill>
                <a:latin typeface="Consolas" panose="020B0609020204030204" pitchFamily="49" charset="0"/>
              </a:rPr>
              <a:t>WHERE</a:t>
            </a:r>
            <a:r>
              <a:rPr lang="en-US" b="1" dirty="0">
                <a:latin typeface="Consolas" panose="020B0609020204030204" pitchFamily="49" charset="0"/>
              </a:rPr>
              <a:t> </a:t>
            </a:r>
            <a:r>
              <a:rPr lang="en-US" b="1" dirty="0" err="1">
                <a:latin typeface="Consolas" panose="020B0609020204030204" pitchFamily="49" charset="0"/>
              </a:rPr>
              <a:t>rank_salary</a:t>
            </a:r>
            <a:r>
              <a:rPr lang="en-US" b="1" dirty="0">
                <a:latin typeface="Consolas" panose="020B0609020204030204" pitchFamily="49" charset="0"/>
              </a:rPr>
              <a:t>=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1</a:t>
            </a:r>
          </a:p>
          <a:p>
            <a:r>
              <a:rPr lang="en-US" b="1" dirty="0">
                <a:solidFill>
                  <a:srgbClr val="800000"/>
                </a:solidFill>
                <a:latin typeface="Consolas" panose="020B0609020204030204" pitchFamily="49" charset="0"/>
              </a:rPr>
              <a:t>ORDER</a:t>
            </a:r>
            <a:r>
              <a:rPr lang="en-US" b="1" dirty="0"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800000"/>
                </a:solidFill>
                <a:latin typeface="Consolas" panose="020B0609020204030204" pitchFamily="49" charset="0"/>
              </a:rPr>
              <a:t>BY</a:t>
            </a:r>
            <a:r>
              <a:rPr lang="en-US" b="1" dirty="0">
                <a:latin typeface="Consolas" panose="020B0609020204030204" pitchFamily="49" charset="0"/>
              </a:rPr>
              <a:t> salary </a:t>
            </a:r>
            <a:r>
              <a:rPr lang="en-US" b="1" dirty="0">
                <a:solidFill>
                  <a:srgbClr val="800000"/>
                </a:solidFill>
                <a:latin typeface="Consolas" panose="020B0609020204030204" pitchFamily="49" charset="0"/>
              </a:rPr>
              <a:t>DESC</a:t>
            </a:r>
            <a:r>
              <a:rPr lang="en-US" b="1" dirty="0">
                <a:solidFill>
                  <a:srgbClr val="FF0000"/>
                </a:solidFill>
                <a:latin typeface="Consolas" panose="020B0609020204030204" pitchFamily="49" charset="0"/>
              </a:rPr>
              <a:t>;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58229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62"/>
          <p:cNvSpPr txBox="1">
            <a:spLocks noGrp="1"/>
          </p:cNvSpPr>
          <p:nvPr>
            <p:ph type="title"/>
          </p:nvPr>
        </p:nvSpPr>
        <p:spPr>
          <a:xfrm>
            <a:off x="460233" y="254504"/>
            <a:ext cx="7925010" cy="613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lnSpc>
                <a:spcPct val="115000"/>
              </a:lnSpc>
              <a:buSzPts val="1100"/>
            </a:pPr>
            <a:r>
              <a:rPr lang="ru-RU" sz="1600" b="1" dirty="0" smtClean="0">
                <a:latin typeface="IBM Plex Sans SemiBold" panose="020B0604020202020204" charset="0"/>
                <a:ea typeface="IBM Plex Sans"/>
                <a:cs typeface="IBM Plex Sans"/>
                <a:sym typeface="IBM Plex Sans"/>
              </a:rPr>
              <a:t>Примеры. </a:t>
            </a:r>
            <a:br>
              <a:rPr lang="ru-RU" sz="1600" b="1" dirty="0" smtClean="0">
                <a:latin typeface="IBM Plex Sans SemiBold" panose="020B0604020202020204" charset="0"/>
                <a:ea typeface="IBM Plex Sans"/>
                <a:cs typeface="IBM Plex Sans"/>
                <a:sym typeface="IBM Plex Sans"/>
              </a:rPr>
            </a:br>
            <a:r>
              <a:rPr lang="ru-RU" sz="1600" b="1" dirty="0" smtClean="0">
                <a:latin typeface="IBM Plex Sans SemiBold" panose="020B0604020202020204" charset="0"/>
                <a:ea typeface="IBM Plex Sans"/>
                <a:cs typeface="IBM Plex Sans"/>
                <a:sym typeface="IBM Plex Sans"/>
              </a:rPr>
              <a:t/>
            </a:r>
            <a:br>
              <a:rPr lang="ru-RU" sz="1600" b="1" dirty="0" smtClean="0">
                <a:latin typeface="IBM Plex Sans SemiBold" panose="020B0604020202020204" charset="0"/>
                <a:ea typeface="IBM Plex Sans"/>
                <a:cs typeface="IBM Plex Sans"/>
                <a:sym typeface="IBM Plex Sans"/>
              </a:rPr>
            </a:br>
            <a:r>
              <a:rPr lang="ru-RU" sz="1600" b="1" dirty="0" smtClean="0">
                <a:latin typeface="IBM Plex Sans SemiBold" panose="020B0604020202020204" charset="0"/>
                <a:ea typeface="IBM Plex Sans"/>
                <a:cs typeface="IBM Plex Sans"/>
                <a:sym typeface="IBM Plex Sans"/>
              </a:rPr>
              <a:t>4</a:t>
            </a:r>
            <a:r>
              <a:rPr lang="ru-RU" sz="1600" dirty="0" smtClean="0">
                <a:latin typeface="IBM Plex Sans SemiBold" panose="020B0604020202020204" charset="0"/>
                <a:ea typeface="IBM Plex Sans"/>
                <a:cs typeface="IBM Plex Sans"/>
                <a:sym typeface="IBM Plex Sans"/>
              </a:rPr>
              <a:t>. </a:t>
            </a:r>
            <a:r>
              <a:rPr lang="ru-RU" sz="1600" dirty="0"/>
              <a:t>Вывести список всех сотрудников, отсортировав по зарплатам в порядке убывания и </a:t>
            </a:r>
            <a:r>
              <a:rPr lang="ru-RU" sz="1600" dirty="0" smtClean="0"/>
              <a:t>указать </a:t>
            </a:r>
            <a:r>
              <a:rPr lang="ru-RU" sz="1600" dirty="0"/>
              <a:t>на сколько процентов ЗП меньше, чем у </a:t>
            </a:r>
            <a:r>
              <a:rPr lang="ru-RU" sz="1600" dirty="0" smtClean="0"/>
              <a:t>сотрудника </a:t>
            </a:r>
            <a:r>
              <a:rPr lang="ru-RU" sz="1600" dirty="0"/>
              <a:t>со следующей (по значению) зарплатой</a:t>
            </a:r>
            <a:endParaRPr sz="1600" dirty="0">
              <a:latin typeface="IBM Plex Sans SemiBold" panose="020B0604020202020204" charset="0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460233" y="2002843"/>
            <a:ext cx="839497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SELECT</a:t>
            </a:r>
            <a:r>
              <a:rPr lang="en-US" sz="1600" b="1" dirty="0">
                <a:latin typeface="Consolas" panose="020B0609020204030204" pitchFamily="49" charset="0"/>
              </a:rPr>
              <a:t> </a:t>
            </a:r>
          </a:p>
          <a:p>
            <a:r>
              <a:rPr lang="ru-RU" sz="1600" dirty="0" smtClean="0">
                <a:latin typeface="Consolas" panose="020B0609020204030204" pitchFamily="49" charset="0"/>
              </a:rPr>
              <a:t> </a:t>
            </a:r>
            <a:r>
              <a:rPr lang="en-US" sz="1600" dirty="0" smtClean="0">
                <a:latin typeface="Consolas" panose="020B0609020204030204" pitchFamily="49" charset="0"/>
              </a:rPr>
              <a:t>id,</a:t>
            </a:r>
            <a:r>
              <a:rPr lang="ru-RU" sz="1600" dirty="0" smtClean="0">
                <a:latin typeface="Consolas" panose="020B0609020204030204" pitchFamily="49" charset="0"/>
              </a:rPr>
              <a:t> </a:t>
            </a:r>
            <a:r>
              <a:rPr lang="ru-RU" sz="1600" b="1" dirty="0" smtClean="0">
                <a:solidFill>
                  <a:srgbClr val="000080"/>
                </a:solidFill>
                <a:latin typeface="Consolas" panose="020B0609020204030204" pitchFamily="49" charset="0"/>
              </a:rPr>
              <a:t> </a:t>
            </a:r>
            <a:r>
              <a:rPr lang="en-US" sz="1600" b="1" dirty="0" smtClean="0">
                <a:solidFill>
                  <a:srgbClr val="000080"/>
                </a:solidFill>
                <a:latin typeface="Consolas" panose="020B0609020204030204" pitchFamily="49" charset="0"/>
              </a:rPr>
              <a:t>CONCAT</a:t>
            </a:r>
            <a:r>
              <a:rPr lang="en-US" sz="1600" b="1" dirty="0" smtClean="0">
                <a:latin typeface="Consolas" panose="020B0609020204030204" pitchFamily="49" charset="0"/>
              </a:rPr>
              <a:t>(</a:t>
            </a:r>
            <a:r>
              <a:rPr lang="en-US" sz="1600" b="1" dirty="0" err="1" smtClean="0">
                <a:latin typeface="Consolas" panose="020B0609020204030204" pitchFamily="49" charset="0"/>
              </a:rPr>
              <a:t>firstname</a:t>
            </a:r>
            <a:r>
              <a:rPr lang="en-US" sz="1600" b="1" dirty="0">
                <a:latin typeface="Consolas" panose="020B0609020204030204" pitchFamily="49" charset="0"/>
              </a:rPr>
              <a:t>, </a:t>
            </a:r>
            <a:r>
              <a:rPr lang="en-US" sz="1600" b="1" dirty="0">
                <a:solidFill>
                  <a:srgbClr val="008000"/>
                </a:solidFill>
                <a:latin typeface="Consolas" panose="020B0609020204030204" pitchFamily="49" charset="0"/>
              </a:rPr>
              <a:t>' '</a:t>
            </a:r>
            <a:r>
              <a:rPr lang="en-US" sz="1600" b="1" dirty="0">
                <a:latin typeface="Consolas" panose="020B0609020204030204" pitchFamily="49" charset="0"/>
              </a:rPr>
              <a:t>, </a:t>
            </a:r>
            <a:r>
              <a:rPr lang="en-US" sz="1600" b="1" dirty="0" err="1">
                <a:latin typeface="Consolas" panose="020B0609020204030204" pitchFamily="49" charset="0"/>
              </a:rPr>
              <a:t>lastname</a:t>
            </a:r>
            <a:r>
              <a:rPr lang="en-US" sz="1600" b="1" dirty="0">
                <a:latin typeface="Consolas" panose="020B0609020204030204" pitchFamily="49" charset="0"/>
              </a:rPr>
              <a:t>) </a:t>
            </a:r>
            <a:r>
              <a:rPr lang="en-US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AS</a:t>
            </a:r>
            <a:r>
              <a:rPr lang="en-US" sz="1600" b="1" dirty="0">
                <a:latin typeface="Consolas" panose="020B0609020204030204" pitchFamily="49" charset="0"/>
              </a:rPr>
              <a:t> staff</a:t>
            </a:r>
            <a:r>
              <a:rPr lang="en-US" sz="1600" b="1" dirty="0" smtClean="0">
                <a:latin typeface="Consolas" panose="020B0609020204030204" pitchFamily="49" charset="0"/>
              </a:rPr>
              <a:t>, </a:t>
            </a:r>
            <a:r>
              <a:rPr lang="en-US" sz="1600" dirty="0" smtClean="0">
                <a:latin typeface="Consolas" panose="020B0609020204030204" pitchFamily="49" charset="0"/>
              </a:rPr>
              <a:t>post</a:t>
            </a:r>
            <a:r>
              <a:rPr lang="en-US" sz="1600" dirty="0">
                <a:latin typeface="Consolas" panose="020B0609020204030204" pitchFamily="49" charset="0"/>
              </a:rPr>
              <a:t>, </a:t>
            </a:r>
            <a:r>
              <a:rPr lang="en-US" sz="1600" dirty="0" smtClean="0">
                <a:latin typeface="Consolas" panose="020B0609020204030204" pitchFamily="49" charset="0"/>
              </a:rPr>
              <a:t>salary</a:t>
            </a:r>
            <a:r>
              <a:rPr lang="en-US" sz="1600" dirty="0">
                <a:latin typeface="Consolas" panose="020B0609020204030204" pitchFamily="49" charset="0"/>
              </a:rPr>
              <a:t>,</a:t>
            </a:r>
          </a:p>
          <a:p>
            <a:r>
              <a:rPr lang="ru-RU" sz="1600" b="1" dirty="0">
                <a:solidFill>
                  <a:srgbClr val="000080"/>
                </a:solidFill>
                <a:latin typeface="Consolas" panose="020B0609020204030204" pitchFamily="49" charset="0"/>
              </a:rPr>
              <a:t> </a:t>
            </a:r>
            <a:r>
              <a:rPr lang="en-US" sz="1600" b="1" dirty="0" smtClean="0">
                <a:solidFill>
                  <a:srgbClr val="000080"/>
                </a:solidFill>
                <a:latin typeface="Consolas" panose="020B0609020204030204" pitchFamily="49" charset="0"/>
              </a:rPr>
              <a:t>LEAD</a:t>
            </a:r>
            <a:r>
              <a:rPr lang="en-US" sz="1600" b="1" dirty="0" smtClean="0">
                <a:latin typeface="Consolas" panose="020B0609020204030204" pitchFamily="49" charset="0"/>
              </a:rPr>
              <a:t>(salary</a:t>
            </a:r>
            <a:r>
              <a:rPr lang="en-US" sz="1600" b="1" dirty="0">
                <a:latin typeface="Consolas" panose="020B0609020204030204" pitchFamily="49" charset="0"/>
              </a:rPr>
              <a:t>, </a:t>
            </a:r>
            <a:r>
              <a:rPr lang="en-US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1</a:t>
            </a:r>
            <a:r>
              <a:rPr lang="en-US" sz="1600" b="1" dirty="0">
                <a:latin typeface="Consolas" panose="020B0609020204030204" pitchFamily="49" charset="0"/>
              </a:rPr>
              <a:t>, </a:t>
            </a:r>
            <a:r>
              <a:rPr lang="en-US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0</a:t>
            </a:r>
            <a:r>
              <a:rPr lang="en-US" sz="1600" b="1" dirty="0">
                <a:latin typeface="Consolas" panose="020B0609020204030204" pitchFamily="49" charset="0"/>
              </a:rPr>
              <a:t>) </a:t>
            </a:r>
            <a:r>
              <a:rPr lang="en-US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OVER</a:t>
            </a:r>
            <a:r>
              <a:rPr lang="en-US" sz="1600" b="1" dirty="0">
                <a:latin typeface="Consolas" panose="020B0609020204030204" pitchFamily="49" charset="0"/>
              </a:rPr>
              <a:t>(</a:t>
            </a:r>
            <a:r>
              <a:rPr lang="en-US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ORDER</a:t>
            </a:r>
            <a:r>
              <a:rPr lang="en-US" sz="1600" b="1" dirty="0"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BY</a:t>
            </a:r>
            <a:r>
              <a:rPr lang="en-US" sz="1600" b="1" dirty="0">
                <a:latin typeface="Consolas" panose="020B0609020204030204" pitchFamily="49" charset="0"/>
              </a:rPr>
              <a:t> salary </a:t>
            </a:r>
            <a:r>
              <a:rPr lang="en-US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DESC</a:t>
            </a:r>
            <a:r>
              <a:rPr lang="en-US" sz="1600" b="1" dirty="0">
                <a:latin typeface="Consolas" panose="020B0609020204030204" pitchFamily="49" charset="0"/>
              </a:rPr>
              <a:t>) </a:t>
            </a:r>
            <a:r>
              <a:rPr lang="en-US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AS</a:t>
            </a:r>
            <a:r>
              <a:rPr lang="en-US" sz="1600" b="1" dirty="0">
                <a:latin typeface="Consolas" panose="020B0609020204030204" pitchFamily="49" charset="0"/>
              </a:rPr>
              <a:t> </a:t>
            </a:r>
            <a:r>
              <a:rPr lang="en-US" sz="1600" b="1" dirty="0" err="1">
                <a:latin typeface="Consolas" panose="020B0609020204030204" pitchFamily="49" charset="0"/>
              </a:rPr>
              <a:t>last_sarary</a:t>
            </a:r>
            <a:r>
              <a:rPr lang="en-US" sz="1600" b="1" dirty="0">
                <a:latin typeface="Consolas" panose="020B0609020204030204" pitchFamily="49" charset="0"/>
              </a:rPr>
              <a:t>, </a:t>
            </a:r>
          </a:p>
          <a:p>
            <a:r>
              <a:rPr lang="ru-RU" sz="1600" b="1" dirty="0" smtClean="0">
                <a:solidFill>
                  <a:srgbClr val="000080"/>
                </a:solidFill>
                <a:latin typeface="Consolas" panose="020B0609020204030204" pitchFamily="49" charset="0"/>
              </a:rPr>
              <a:t> </a:t>
            </a:r>
            <a:r>
              <a:rPr lang="en-US" sz="1600" b="1" dirty="0" smtClean="0">
                <a:solidFill>
                  <a:srgbClr val="000080"/>
                </a:solidFill>
                <a:latin typeface="Consolas" panose="020B0609020204030204" pitchFamily="49" charset="0"/>
              </a:rPr>
              <a:t>ROUND</a:t>
            </a:r>
            <a:r>
              <a:rPr lang="en-US" sz="1600" b="1" dirty="0">
                <a:latin typeface="Consolas" panose="020B0609020204030204" pitchFamily="49" charset="0"/>
              </a:rPr>
              <a:t>((salary-</a:t>
            </a:r>
            <a:r>
              <a:rPr lang="en-US" sz="1600" b="1" dirty="0">
                <a:solidFill>
                  <a:srgbClr val="000080"/>
                </a:solidFill>
                <a:latin typeface="Consolas" panose="020B0609020204030204" pitchFamily="49" charset="0"/>
              </a:rPr>
              <a:t>LEAD</a:t>
            </a:r>
            <a:r>
              <a:rPr lang="en-US" sz="1600" b="1" dirty="0">
                <a:latin typeface="Consolas" panose="020B0609020204030204" pitchFamily="49" charset="0"/>
              </a:rPr>
              <a:t>(salary, </a:t>
            </a:r>
            <a:r>
              <a:rPr lang="en-US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1</a:t>
            </a:r>
            <a:r>
              <a:rPr lang="en-US" sz="1600" b="1" dirty="0">
                <a:latin typeface="Consolas" panose="020B0609020204030204" pitchFamily="49" charset="0"/>
              </a:rPr>
              <a:t>, </a:t>
            </a:r>
            <a:r>
              <a:rPr lang="en-US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0</a:t>
            </a:r>
            <a:r>
              <a:rPr lang="en-US" sz="1600" b="1" dirty="0">
                <a:latin typeface="Consolas" panose="020B0609020204030204" pitchFamily="49" charset="0"/>
              </a:rPr>
              <a:t>) </a:t>
            </a:r>
            <a:r>
              <a:rPr lang="en-US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OVER</a:t>
            </a:r>
            <a:r>
              <a:rPr lang="en-US" sz="1600" b="1" dirty="0">
                <a:latin typeface="Consolas" panose="020B0609020204030204" pitchFamily="49" charset="0"/>
              </a:rPr>
              <a:t>(</a:t>
            </a:r>
            <a:r>
              <a:rPr lang="en-US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ORDER</a:t>
            </a:r>
            <a:r>
              <a:rPr lang="en-US" sz="1600" b="1" dirty="0"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BY</a:t>
            </a:r>
            <a:r>
              <a:rPr lang="en-US" sz="1600" b="1" dirty="0">
                <a:latin typeface="Consolas" panose="020B0609020204030204" pitchFamily="49" charset="0"/>
              </a:rPr>
              <a:t> salary </a:t>
            </a:r>
            <a:r>
              <a:rPr lang="en-US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DESC</a:t>
            </a:r>
            <a:r>
              <a:rPr lang="en-US" sz="1600" b="1" dirty="0">
                <a:latin typeface="Consolas" panose="020B0609020204030204" pitchFamily="49" charset="0"/>
              </a:rPr>
              <a:t>))*</a:t>
            </a:r>
            <a:r>
              <a:rPr lang="en-US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100</a:t>
            </a:r>
            <a:r>
              <a:rPr lang="en-US" sz="1600" b="1" dirty="0">
                <a:latin typeface="Consolas" panose="020B0609020204030204" pitchFamily="49" charset="0"/>
              </a:rPr>
              <a:t>/salary) </a:t>
            </a:r>
            <a:r>
              <a:rPr lang="ru-RU" sz="1600" b="1" dirty="0" smtClean="0">
                <a:latin typeface="Consolas" panose="020B0609020204030204" pitchFamily="49" charset="0"/>
              </a:rPr>
              <a:t>	</a:t>
            </a:r>
            <a:r>
              <a:rPr lang="en-US" sz="1600" b="1" dirty="0" smtClean="0">
                <a:solidFill>
                  <a:srgbClr val="800000"/>
                </a:solidFill>
                <a:latin typeface="Consolas" panose="020B0609020204030204" pitchFamily="49" charset="0"/>
              </a:rPr>
              <a:t>AS</a:t>
            </a:r>
            <a:r>
              <a:rPr lang="en-US" sz="1600" b="1" dirty="0" smtClean="0">
                <a:latin typeface="Consolas" panose="020B0609020204030204" pitchFamily="49" charset="0"/>
              </a:rPr>
              <a:t> </a:t>
            </a:r>
            <a:r>
              <a:rPr lang="en-US" sz="1600" b="1" dirty="0" err="1">
                <a:latin typeface="Consolas" panose="020B0609020204030204" pitchFamily="49" charset="0"/>
              </a:rPr>
              <a:t>diff_percent</a:t>
            </a:r>
            <a:endParaRPr lang="en-US" sz="1600" b="1" dirty="0">
              <a:latin typeface="Consolas" panose="020B0609020204030204" pitchFamily="49" charset="0"/>
            </a:endParaRPr>
          </a:p>
          <a:p>
            <a:r>
              <a:rPr lang="en-US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FROM</a:t>
            </a:r>
            <a:r>
              <a:rPr lang="en-US" sz="1600" b="1" dirty="0">
                <a:latin typeface="Consolas" panose="020B0609020204030204" pitchFamily="49" charset="0"/>
              </a:rPr>
              <a:t> staff</a:t>
            </a:r>
            <a:r>
              <a:rPr lang="en-US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;</a:t>
            </a:r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637823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62"/>
          <p:cNvSpPr txBox="1">
            <a:spLocks noGrp="1"/>
          </p:cNvSpPr>
          <p:nvPr>
            <p:ph type="title"/>
          </p:nvPr>
        </p:nvSpPr>
        <p:spPr>
          <a:xfrm>
            <a:off x="460233" y="264232"/>
            <a:ext cx="7925010" cy="613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lnSpc>
                <a:spcPct val="115000"/>
              </a:lnSpc>
              <a:buSzPts val="1100"/>
            </a:pPr>
            <a:r>
              <a:rPr lang="ru-RU" sz="1600" b="1" dirty="0" smtClean="0">
                <a:latin typeface="IBM Plex Sans SemiBold" panose="020B0604020202020204" charset="0"/>
                <a:ea typeface="IBM Plex Sans"/>
                <a:cs typeface="IBM Plex Sans"/>
                <a:sym typeface="IBM Plex Sans"/>
              </a:rPr>
              <a:t>Примеры. </a:t>
            </a:r>
            <a:br>
              <a:rPr lang="ru-RU" sz="1600" b="1" dirty="0" smtClean="0">
                <a:latin typeface="IBM Plex Sans SemiBold" panose="020B0604020202020204" charset="0"/>
                <a:ea typeface="IBM Plex Sans"/>
                <a:cs typeface="IBM Plex Sans"/>
                <a:sym typeface="IBM Plex Sans"/>
              </a:rPr>
            </a:br>
            <a:endParaRPr sz="1600" dirty="0">
              <a:latin typeface="IBM Plex Sans SemiBold" panose="020B0604020202020204" charset="0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8" name="Google Shape;405;p62"/>
          <p:cNvSpPr txBox="1">
            <a:spLocks/>
          </p:cNvSpPr>
          <p:nvPr/>
        </p:nvSpPr>
        <p:spPr>
          <a:xfrm>
            <a:off x="460233" y="571038"/>
            <a:ext cx="8200415" cy="25116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r>
              <a:rPr lang="ru-RU" sz="1600" dirty="0">
                <a:latin typeface="IBM Plex Sans SemiBold" panose="020B0604020202020204" charset="0"/>
                <a:ea typeface="IBM Plex Sans"/>
                <a:cs typeface="IBM Plex Sans"/>
                <a:sym typeface="IBM Plex Sans"/>
              </a:rPr>
              <a:t>5</a:t>
            </a:r>
            <a:r>
              <a:rPr lang="ru-RU" sz="1600" dirty="0" smtClean="0">
                <a:latin typeface="IBM Plex Sans SemiBold" panose="020B0604020202020204" charset="0"/>
                <a:ea typeface="IBM Plex Sans"/>
                <a:cs typeface="IBM Plex Sans"/>
                <a:sym typeface="IBM Plex Sans"/>
              </a:rPr>
              <a:t>. </a:t>
            </a:r>
            <a:r>
              <a:rPr lang="ru-RU" sz="1600" dirty="0"/>
              <a:t>Вывести всех сотрудников, отсортировав по зарплатам в рамках каждой должности и рассчитать:</a:t>
            </a:r>
          </a:p>
          <a:p>
            <a:r>
              <a:rPr lang="ru-RU" sz="1600" dirty="0"/>
              <a:t>-- общую сумму зарплат для каждой должности</a:t>
            </a:r>
          </a:p>
          <a:p>
            <a:r>
              <a:rPr lang="ru-RU" sz="1600" dirty="0"/>
              <a:t>-- процентное соотношение каждой зарплаты от общей суммы по должности</a:t>
            </a:r>
          </a:p>
          <a:p>
            <a:r>
              <a:rPr lang="ru-RU" sz="1600" dirty="0"/>
              <a:t>-- среднюю зарплату по каждой должности </a:t>
            </a:r>
          </a:p>
          <a:p>
            <a:r>
              <a:rPr lang="ru-RU" sz="1600" dirty="0"/>
              <a:t>-- процентное соотношение каждой зарплаты к средней зарплате по должности </a:t>
            </a:r>
            <a:r>
              <a:rPr lang="ru-RU" sz="1600" dirty="0" smtClean="0"/>
              <a:t>Вывести </a:t>
            </a:r>
            <a:r>
              <a:rPr lang="ru-RU" sz="1600" dirty="0"/>
              <a:t>список всех сотрудников и указать место в рейтинге по зарплатам, но по </a:t>
            </a:r>
            <a:r>
              <a:rPr lang="ru-RU" sz="1600" dirty="0" smtClean="0"/>
              <a:t>каждой </a:t>
            </a:r>
            <a:r>
              <a:rPr lang="ru-RU" sz="1600" dirty="0"/>
              <a:t>должности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1040860" y="2642715"/>
            <a:ext cx="9143999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SELECT</a:t>
            </a:r>
            <a:r>
              <a:rPr lang="en-US" sz="1600" b="1" dirty="0">
                <a:latin typeface="Consolas" panose="020B0609020204030204" pitchFamily="49" charset="0"/>
              </a:rPr>
              <a:t> </a:t>
            </a:r>
          </a:p>
          <a:p>
            <a:pPr lvl="1"/>
            <a:r>
              <a:rPr lang="ru-RU" sz="1600" dirty="0" smtClean="0">
                <a:latin typeface="Consolas" panose="020B0609020204030204" pitchFamily="49" charset="0"/>
              </a:rPr>
              <a:t> </a:t>
            </a:r>
            <a:r>
              <a:rPr lang="en-US" sz="1600" dirty="0" smtClean="0">
                <a:latin typeface="Consolas" panose="020B0609020204030204" pitchFamily="49" charset="0"/>
              </a:rPr>
              <a:t>id,</a:t>
            </a:r>
            <a:r>
              <a:rPr lang="ru-RU" sz="1600" dirty="0" smtClean="0">
                <a:latin typeface="Consolas" panose="020B0609020204030204" pitchFamily="49" charset="0"/>
              </a:rPr>
              <a:t> </a:t>
            </a:r>
            <a:r>
              <a:rPr lang="en-US" sz="1600" b="1" dirty="0" smtClean="0">
                <a:solidFill>
                  <a:srgbClr val="000080"/>
                </a:solidFill>
                <a:latin typeface="Consolas" panose="020B0609020204030204" pitchFamily="49" charset="0"/>
              </a:rPr>
              <a:t>CONCAT</a:t>
            </a:r>
            <a:r>
              <a:rPr lang="en-US" sz="1600" b="1" dirty="0" smtClean="0">
                <a:latin typeface="Consolas" panose="020B0609020204030204" pitchFamily="49" charset="0"/>
              </a:rPr>
              <a:t>(</a:t>
            </a:r>
            <a:r>
              <a:rPr lang="en-US" sz="1600" b="1" dirty="0" err="1" smtClean="0">
                <a:latin typeface="Consolas" panose="020B0609020204030204" pitchFamily="49" charset="0"/>
              </a:rPr>
              <a:t>firstname</a:t>
            </a:r>
            <a:r>
              <a:rPr lang="en-US" sz="1600" b="1" dirty="0">
                <a:latin typeface="Consolas" panose="020B0609020204030204" pitchFamily="49" charset="0"/>
              </a:rPr>
              <a:t>, </a:t>
            </a:r>
            <a:r>
              <a:rPr lang="en-US" sz="1600" b="1" dirty="0">
                <a:solidFill>
                  <a:srgbClr val="008000"/>
                </a:solidFill>
                <a:latin typeface="Consolas" panose="020B0609020204030204" pitchFamily="49" charset="0"/>
              </a:rPr>
              <a:t>' '</a:t>
            </a:r>
            <a:r>
              <a:rPr lang="en-US" sz="1600" b="1" dirty="0">
                <a:latin typeface="Consolas" panose="020B0609020204030204" pitchFamily="49" charset="0"/>
              </a:rPr>
              <a:t>, </a:t>
            </a:r>
            <a:r>
              <a:rPr lang="en-US" sz="1600" b="1" dirty="0" err="1">
                <a:latin typeface="Consolas" panose="020B0609020204030204" pitchFamily="49" charset="0"/>
              </a:rPr>
              <a:t>lastname</a:t>
            </a:r>
            <a:r>
              <a:rPr lang="en-US" sz="1600" b="1" dirty="0">
                <a:latin typeface="Consolas" panose="020B0609020204030204" pitchFamily="49" charset="0"/>
              </a:rPr>
              <a:t>) </a:t>
            </a:r>
            <a:r>
              <a:rPr lang="en-US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AS</a:t>
            </a:r>
            <a:r>
              <a:rPr lang="en-US" sz="1600" b="1" dirty="0">
                <a:latin typeface="Consolas" panose="020B0609020204030204" pitchFamily="49" charset="0"/>
              </a:rPr>
              <a:t> staff</a:t>
            </a:r>
            <a:r>
              <a:rPr lang="en-US" sz="1600" b="1" dirty="0" smtClean="0">
                <a:latin typeface="Consolas" panose="020B0609020204030204" pitchFamily="49" charset="0"/>
              </a:rPr>
              <a:t>,</a:t>
            </a:r>
            <a:r>
              <a:rPr lang="ru-RU" sz="1600" b="1" dirty="0" smtClean="0">
                <a:latin typeface="Consolas" panose="020B0609020204030204" pitchFamily="49" charset="0"/>
              </a:rPr>
              <a:t> </a:t>
            </a:r>
            <a:r>
              <a:rPr lang="en-US" sz="1600" dirty="0" smtClean="0">
                <a:latin typeface="Consolas" panose="020B0609020204030204" pitchFamily="49" charset="0"/>
              </a:rPr>
              <a:t>post,</a:t>
            </a:r>
            <a:r>
              <a:rPr lang="ru-RU" sz="1600" dirty="0" smtClean="0">
                <a:latin typeface="Consolas" panose="020B0609020204030204" pitchFamily="49" charset="0"/>
              </a:rPr>
              <a:t> </a:t>
            </a:r>
            <a:r>
              <a:rPr lang="en-US" sz="1600" dirty="0" smtClean="0">
                <a:latin typeface="Consolas" panose="020B0609020204030204" pitchFamily="49" charset="0"/>
              </a:rPr>
              <a:t>salary</a:t>
            </a:r>
            <a:r>
              <a:rPr lang="en-US" sz="1600" dirty="0">
                <a:latin typeface="Consolas" panose="020B0609020204030204" pitchFamily="49" charset="0"/>
              </a:rPr>
              <a:t>,</a:t>
            </a:r>
          </a:p>
          <a:p>
            <a:r>
              <a:rPr lang="ru-RU" sz="1600" b="1" dirty="0" smtClean="0">
                <a:solidFill>
                  <a:srgbClr val="000080"/>
                </a:solidFill>
                <a:latin typeface="Consolas" panose="020B0609020204030204" pitchFamily="49" charset="0"/>
              </a:rPr>
              <a:t> </a:t>
            </a:r>
            <a:r>
              <a:rPr lang="en-US" sz="1600" b="1" dirty="0" smtClean="0">
                <a:solidFill>
                  <a:srgbClr val="000080"/>
                </a:solidFill>
                <a:latin typeface="Consolas" panose="020B0609020204030204" pitchFamily="49" charset="0"/>
              </a:rPr>
              <a:t>SUM</a:t>
            </a:r>
            <a:r>
              <a:rPr lang="en-US" sz="1600" b="1" dirty="0" smtClean="0">
                <a:latin typeface="Consolas" panose="020B0609020204030204" pitchFamily="49" charset="0"/>
              </a:rPr>
              <a:t>(salary</a:t>
            </a:r>
            <a:r>
              <a:rPr lang="en-US" sz="1600" b="1" dirty="0">
                <a:latin typeface="Consolas" panose="020B0609020204030204" pitchFamily="49" charset="0"/>
              </a:rPr>
              <a:t>) </a:t>
            </a:r>
            <a:r>
              <a:rPr lang="en-US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OVER</a:t>
            </a:r>
            <a:r>
              <a:rPr lang="en-US" sz="1600" b="1" dirty="0">
                <a:latin typeface="Consolas" panose="020B0609020204030204" pitchFamily="49" charset="0"/>
              </a:rPr>
              <a:t> w </a:t>
            </a:r>
            <a:r>
              <a:rPr lang="en-US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AS</a:t>
            </a:r>
            <a:r>
              <a:rPr lang="en-US" sz="1600" b="1" dirty="0">
                <a:latin typeface="Consolas" panose="020B0609020204030204" pitchFamily="49" charset="0"/>
              </a:rPr>
              <a:t> </a:t>
            </a:r>
            <a:r>
              <a:rPr lang="en-US" sz="1600" b="1" dirty="0" err="1">
                <a:latin typeface="Consolas" panose="020B0609020204030204" pitchFamily="49" charset="0"/>
              </a:rPr>
              <a:t>sum_salary</a:t>
            </a:r>
            <a:r>
              <a:rPr lang="en-US" sz="1600" b="1" dirty="0">
                <a:latin typeface="Consolas" panose="020B0609020204030204" pitchFamily="49" charset="0"/>
              </a:rPr>
              <a:t>,</a:t>
            </a:r>
          </a:p>
          <a:p>
            <a:r>
              <a:rPr lang="ru-RU" sz="1600" b="1" dirty="0" smtClean="0">
                <a:solidFill>
                  <a:srgbClr val="000080"/>
                </a:solidFill>
                <a:latin typeface="Consolas" panose="020B0609020204030204" pitchFamily="49" charset="0"/>
              </a:rPr>
              <a:t> </a:t>
            </a:r>
            <a:r>
              <a:rPr lang="en-US" sz="1600" b="1" dirty="0" smtClean="0">
                <a:solidFill>
                  <a:srgbClr val="000080"/>
                </a:solidFill>
                <a:latin typeface="Consolas" panose="020B0609020204030204" pitchFamily="49" charset="0"/>
              </a:rPr>
              <a:t>ROUND</a:t>
            </a:r>
            <a:r>
              <a:rPr lang="en-US" sz="1600" b="1" dirty="0" smtClean="0">
                <a:latin typeface="Consolas" panose="020B0609020204030204" pitchFamily="49" charset="0"/>
              </a:rPr>
              <a:t>(salary*</a:t>
            </a:r>
            <a:r>
              <a:rPr lang="en-US" sz="1600" b="1" dirty="0" smtClean="0">
                <a:solidFill>
                  <a:srgbClr val="0000FF"/>
                </a:solidFill>
                <a:latin typeface="Consolas" panose="020B0609020204030204" pitchFamily="49" charset="0"/>
              </a:rPr>
              <a:t>100</a:t>
            </a:r>
            <a:r>
              <a:rPr lang="en-US" sz="1600" b="1" dirty="0" smtClean="0">
                <a:latin typeface="Consolas" panose="020B0609020204030204" pitchFamily="49" charset="0"/>
              </a:rPr>
              <a:t>/</a:t>
            </a:r>
            <a:r>
              <a:rPr lang="en-US" sz="1600" b="1" dirty="0" smtClean="0">
                <a:solidFill>
                  <a:srgbClr val="000080"/>
                </a:solidFill>
                <a:latin typeface="Consolas" panose="020B0609020204030204" pitchFamily="49" charset="0"/>
              </a:rPr>
              <a:t>SUM</a:t>
            </a:r>
            <a:r>
              <a:rPr lang="en-US" sz="1600" b="1" dirty="0" smtClean="0">
                <a:latin typeface="Consolas" panose="020B0609020204030204" pitchFamily="49" charset="0"/>
              </a:rPr>
              <a:t>(salary</a:t>
            </a:r>
            <a:r>
              <a:rPr lang="en-US" sz="1600" b="1" dirty="0">
                <a:latin typeface="Consolas" panose="020B0609020204030204" pitchFamily="49" charset="0"/>
              </a:rPr>
              <a:t>) </a:t>
            </a:r>
            <a:r>
              <a:rPr lang="en-US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OVER</a:t>
            </a:r>
            <a:r>
              <a:rPr lang="en-US" sz="1600" b="1" dirty="0">
                <a:latin typeface="Consolas" panose="020B0609020204030204" pitchFamily="49" charset="0"/>
              </a:rPr>
              <a:t> w) </a:t>
            </a:r>
            <a:r>
              <a:rPr lang="en-US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AS</a:t>
            </a:r>
            <a:r>
              <a:rPr lang="en-US" sz="1600" b="1" dirty="0">
                <a:latin typeface="Consolas" panose="020B0609020204030204" pitchFamily="49" charset="0"/>
              </a:rPr>
              <a:t> </a:t>
            </a:r>
            <a:r>
              <a:rPr lang="en-US" sz="1600" b="1" dirty="0" err="1">
                <a:latin typeface="Consolas" panose="020B0609020204030204" pitchFamily="49" charset="0"/>
              </a:rPr>
              <a:t>percent_sum</a:t>
            </a:r>
            <a:r>
              <a:rPr lang="en-US" sz="1600" b="1" dirty="0">
                <a:latin typeface="Consolas" panose="020B0609020204030204" pitchFamily="49" charset="0"/>
              </a:rPr>
              <a:t>, </a:t>
            </a:r>
          </a:p>
          <a:p>
            <a:r>
              <a:rPr lang="ru-RU" sz="1600" b="1" dirty="0" smtClean="0">
                <a:solidFill>
                  <a:srgbClr val="000080"/>
                </a:solidFill>
                <a:latin typeface="Consolas" panose="020B0609020204030204" pitchFamily="49" charset="0"/>
              </a:rPr>
              <a:t> </a:t>
            </a:r>
            <a:r>
              <a:rPr lang="en-US" sz="1600" b="1" dirty="0" smtClean="0">
                <a:solidFill>
                  <a:srgbClr val="000080"/>
                </a:solidFill>
                <a:latin typeface="Consolas" panose="020B0609020204030204" pitchFamily="49" charset="0"/>
              </a:rPr>
              <a:t>AVG</a:t>
            </a:r>
            <a:r>
              <a:rPr lang="en-US" sz="1600" b="1" dirty="0" smtClean="0">
                <a:latin typeface="Consolas" panose="020B0609020204030204" pitchFamily="49" charset="0"/>
              </a:rPr>
              <a:t>(salary</a:t>
            </a:r>
            <a:r>
              <a:rPr lang="en-US" sz="1600" b="1" dirty="0">
                <a:latin typeface="Consolas" panose="020B0609020204030204" pitchFamily="49" charset="0"/>
              </a:rPr>
              <a:t>) </a:t>
            </a:r>
            <a:r>
              <a:rPr lang="en-US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OVER</a:t>
            </a:r>
            <a:r>
              <a:rPr lang="en-US" sz="1600" b="1" dirty="0">
                <a:latin typeface="Consolas" panose="020B0609020204030204" pitchFamily="49" charset="0"/>
              </a:rPr>
              <a:t> w </a:t>
            </a:r>
            <a:r>
              <a:rPr lang="en-US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AS</a:t>
            </a:r>
            <a:r>
              <a:rPr lang="en-US" sz="1600" b="1" dirty="0">
                <a:latin typeface="Consolas" panose="020B0609020204030204" pitchFamily="49" charset="0"/>
              </a:rPr>
              <a:t> </a:t>
            </a:r>
            <a:r>
              <a:rPr lang="en-US" sz="1600" b="1" dirty="0" err="1">
                <a:latin typeface="Consolas" panose="020B0609020204030204" pitchFamily="49" charset="0"/>
              </a:rPr>
              <a:t>avg_salary</a:t>
            </a:r>
            <a:r>
              <a:rPr lang="en-US" sz="1600" b="1" dirty="0">
                <a:latin typeface="Consolas" panose="020B0609020204030204" pitchFamily="49" charset="0"/>
              </a:rPr>
              <a:t>,</a:t>
            </a:r>
          </a:p>
          <a:p>
            <a:r>
              <a:rPr lang="ru-RU" sz="1600" b="1" dirty="0" smtClean="0">
                <a:solidFill>
                  <a:srgbClr val="000080"/>
                </a:solidFill>
                <a:latin typeface="Consolas" panose="020B0609020204030204" pitchFamily="49" charset="0"/>
              </a:rPr>
              <a:t> </a:t>
            </a:r>
            <a:r>
              <a:rPr lang="en-US" sz="1600" b="1" dirty="0" smtClean="0">
                <a:solidFill>
                  <a:srgbClr val="000080"/>
                </a:solidFill>
                <a:latin typeface="Consolas" panose="020B0609020204030204" pitchFamily="49" charset="0"/>
              </a:rPr>
              <a:t>ROUND</a:t>
            </a:r>
            <a:r>
              <a:rPr lang="en-US" sz="1600" b="1" dirty="0" smtClean="0">
                <a:latin typeface="Consolas" panose="020B0609020204030204" pitchFamily="49" charset="0"/>
              </a:rPr>
              <a:t>(salary*</a:t>
            </a:r>
            <a:r>
              <a:rPr lang="en-US" sz="1600" b="1" dirty="0" smtClean="0">
                <a:solidFill>
                  <a:srgbClr val="0000FF"/>
                </a:solidFill>
                <a:latin typeface="Consolas" panose="020B0609020204030204" pitchFamily="49" charset="0"/>
              </a:rPr>
              <a:t>100</a:t>
            </a:r>
            <a:r>
              <a:rPr lang="en-US" sz="1600" b="1" dirty="0" smtClean="0">
                <a:latin typeface="Consolas" panose="020B0609020204030204" pitchFamily="49" charset="0"/>
              </a:rPr>
              <a:t>/</a:t>
            </a:r>
            <a:r>
              <a:rPr lang="en-US" sz="1600" b="1" dirty="0" smtClean="0">
                <a:solidFill>
                  <a:srgbClr val="000080"/>
                </a:solidFill>
                <a:latin typeface="Consolas" panose="020B0609020204030204" pitchFamily="49" charset="0"/>
              </a:rPr>
              <a:t>AVG</a:t>
            </a:r>
            <a:r>
              <a:rPr lang="en-US" sz="1600" b="1" dirty="0" smtClean="0">
                <a:latin typeface="Consolas" panose="020B0609020204030204" pitchFamily="49" charset="0"/>
              </a:rPr>
              <a:t>(salary</a:t>
            </a:r>
            <a:r>
              <a:rPr lang="en-US" sz="1600" b="1" dirty="0">
                <a:latin typeface="Consolas" panose="020B0609020204030204" pitchFamily="49" charset="0"/>
              </a:rPr>
              <a:t>) </a:t>
            </a:r>
            <a:r>
              <a:rPr lang="en-US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OVER</a:t>
            </a:r>
            <a:r>
              <a:rPr lang="en-US" sz="1600" b="1" dirty="0">
                <a:latin typeface="Consolas" panose="020B0609020204030204" pitchFamily="49" charset="0"/>
              </a:rPr>
              <a:t> w) </a:t>
            </a:r>
            <a:r>
              <a:rPr lang="en-US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AS</a:t>
            </a:r>
            <a:r>
              <a:rPr lang="en-US" sz="1600" b="1" dirty="0">
                <a:latin typeface="Consolas" panose="020B0609020204030204" pitchFamily="49" charset="0"/>
              </a:rPr>
              <a:t> </a:t>
            </a:r>
            <a:r>
              <a:rPr lang="en-US" sz="1600" b="1" dirty="0" err="1">
                <a:latin typeface="Consolas" panose="020B0609020204030204" pitchFamily="49" charset="0"/>
              </a:rPr>
              <a:t>percent_avg</a:t>
            </a:r>
            <a:endParaRPr lang="en-US" sz="1600" b="1" dirty="0">
              <a:latin typeface="Consolas" panose="020B0609020204030204" pitchFamily="49" charset="0"/>
            </a:endParaRPr>
          </a:p>
          <a:p>
            <a:r>
              <a:rPr lang="en-US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FROM</a:t>
            </a:r>
            <a:r>
              <a:rPr lang="en-US" sz="1600" b="1" dirty="0">
                <a:latin typeface="Consolas" panose="020B0609020204030204" pitchFamily="49" charset="0"/>
              </a:rPr>
              <a:t> staff</a:t>
            </a:r>
          </a:p>
          <a:p>
            <a:r>
              <a:rPr lang="en-US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WINDOW</a:t>
            </a:r>
            <a:r>
              <a:rPr lang="en-US" sz="1600" b="1" dirty="0">
                <a:latin typeface="Consolas" panose="020B0609020204030204" pitchFamily="49" charset="0"/>
              </a:rPr>
              <a:t> w </a:t>
            </a:r>
            <a:r>
              <a:rPr lang="en-US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AS</a:t>
            </a:r>
            <a:r>
              <a:rPr lang="en-US" sz="1600" b="1" dirty="0">
                <a:latin typeface="Consolas" panose="020B0609020204030204" pitchFamily="49" charset="0"/>
              </a:rPr>
              <a:t> (</a:t>
            </a:r>
            <a:r>
              <a:rPr lang="en-US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PARTITION</a:t>
            </a:r>
            <a:r>
              <a:rPr lang="en-US" sz="1600" b="1" dirty="0"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BY</a:t>
            </a:r>
            <a:r>
              <a:rPr lang="en-US" sz="1600" b="1" dirty="0">
                <a:latin typeface="Consolas" panose="020B0609020204030204" pitchFamily="49" charset="0"/>
              </a:rPr>
              <a:t> post)</a:t>
            </a:r>
            <a:r>
              <a:rPr lang="en-US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;</a:t>
            </a:r>
            <a:r>
              <a:rPr lang="en-US" sz="1600" b="1" dirty="0">
                <a:latin typeface="Consolas" panose="020B0609020204030204" pitchFamily="49" charset="0"/>
              </a:rPr>
              <a:t> </a:t>
            </a:r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795229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62"/>
          <p:cNvSpPr txBox="1">
            <a:spLocks noGrp="1"/>
          </p:cNvSpPr>
          <p:nvPr>
            <p:ph type="title"/>
          </p:nvPr>
        </p:nvSpPr>
        <p:spPr>
          <a:xfrm>
            <a:off x="411594" y="598699"/>
            <a:ext cx="7516448" cy="613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sz="1800" b="1" dirty="0" smtClean="0">
                <a:latin typeface="IBM Plex Sans SemiBold" panose="020B0604020202020204" charset="0"/>
                <a:ea typeface="IBM Plex Sans"/>
                <a:cs typeface="IBM Plex Sans"/>
                <a:sym typeface="IBM Plex Sans"/>
              </a:rPr>
              <a:t>Задача </a:t>
            </a:r>
            <a:r>
              <a:rPr lang="ru-RU" sz="1800" b="1" dirty="0">
                <a:latin typeface="IBM Plex Sans SemiBold" panose="020B0604020202020204" charset="0"/>
                <a:ea typeface="IBM Plex Sans"/>
                <a:cs typeface="IBM Plex Sans"/>
                <a:sym typeface="IBM Plex Sans"/>
              </a:rPr>
              <a:t>1. Получить с помощью оконных функции</a:t>
            </a:r>
            <a:r>
              <a:rPr lang="ru-RU" sz="1800" b="1" dirty="0" smtClean="0">
                <a:latin typeface="IBM Plex Sans SemiBold" panose="020B0604020202020204" charset="0"/>
                <a:ea typeface="IBM Plex Sans"/>
                <a:cs typeface="IBM Plex Sans"/>
                <a:sym typeface="IBM Plex Sans"/>
              </a:rPr>
              <a:t>:</a:t>
            </a:r>
            <a:endParaRPr sz="1800" b="1" dirty="0">
              <a:latin typeface="IBM Plex Sans SemiBold" panose="020B0604020202020204" charset="0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7" name="Google Shape;385;p59"/>
          <p:cNvSpPr txBox="1"/>
          <p:nvPr/>
        </p:nvSpPr>
        <p:spPr>
          <a:xfrm>
            <a:off x="411594" y="1294070"/>
            <a:ext cx="8732406" cy="2154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numCol="1" anchor="t" anchorCtr="0">
            <a:spAutoFit/>
          </a:bodyPr>
          <a:lstStyle/>
          <a:p>
            <a:pPr marL="457200" lvl="0" indent="-327025">
              <a:spcBef>
                <a:spcPts val="1200"/>
              </a:spcBef>
              <a:buClr>
                <a:schemeClr val="dk1"/>
              </a:buClr>
              <a:buSzPts val="1550"/>
              <a:buFont typeface="Arial" panose="020B0604020202020204" pitchFamily="34" charset="0"/>
              <a:buChar char="•"/>
            </a:pPr>
            <a:r>
              <a:rPr lang="ru-RU" sz="1800" b="1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средний балл ученика </a:t>
            </a:r>
            <a:endParaRPr lang="ru-RU" sz="1800" b="1" dirty="0" smtClean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27025">
              <a:spcBef>
                <a:spcPts val="1200"/>
              </a:spcBef>
              <a:buClr>
                <a:schemeClr val="dk1"/>
              </a:buClr>
              <a:buSzPts val="1550"/>
              <a:buFont typeface="Arial" panose="020B0604020202020204" pitchFamily="34" charset="0"/>
              <a:buChar char="•"/>
            </a:pPr>
            <a:r>
              <a:rPr lang="ru-RU" sz="1800" b="1" dirty="0" smtClean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наименьшую </a:t>
            </a:r>
            <a:r>
              <a:rPr lang="ru-RU" sz="1800" b="1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оценку </a:t>
            </a:r>
            <a:r>
              <a:rPr lang="ru-RU" sz="1800" b="1" dirty="0" smtClean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ученика</a:t>
            </a:r>
          </a:p>
          <a:p>
            <a:pPr marL="457200" lvl="0" indent="-327025">
              <a:spcBef>
                <a:spcPts val="1200"/>
              </a:spcBef>
              <a:buClr>
                <a:schemeClr val="dk1"/>
              </a:buClr>
              <a:buSzPts val="1550"/>
              <a:buFont typeface="Arial" panose="020B0604020202020204" pitchFamily="34" charset="0"/>
              <a:buChar char="•"/>
            </a:pPr>
            <a:r>
              <a:rPr lang="ru-RU" sz="1800" b="1" dirty="0" smtClean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наибольшую </a:t>
            </a:r>
            <a:r>
              <a:rPr lang="ru-RU" sz="1800" b="1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оценку </a:t>
            </a:r>
            <a:r>
              <a:rPr lang="ru-RU" sz="1800" b="1" dirty="0" smtClean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ученика</a:t>
            </a:r>
          </a:p>
          <a:p>
            <a:pPr marL="457200" indent="-327025">
              <a:spcBef>
                <a:spcPts val="1200"/>
              </a:spcBef>
              <a:buClr>
                <a:schemeClr val="dk1"/>
              </a:buClr>
              <a:buSzPts val="1550"/>
              <a:buFont typeface="Arial" panose="020B0604020202020204" pitchFamily="34" charset="0"/>
              <a:buChar char="•"/>
            </a:pPr>
            <a:r>
              <a:rPr lang="ru-RU" sz="1800" b="1" dirty="0" smtClean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сумму </a:t>
            </a:r>
            <a:r>
              <a:rPr lang="ru-RU" sz="1800" b="1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всех </a:t>
            </a:r>
            <a:r>
              <a:rPr lang="ru-RU" sz="1800" b="1" dirty="0" smtClean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оценок</a:t>
            </a:r>
            <a:r>
              <a:rPr lang="en-US" sz="1800" b="1" dirty="0" smtClean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ru-RU" sz="1800" b="1" dirty="0" smtClean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ученика</a:t>
            </a:r>
            <a:endParaRPr lang="ru-RU" sz="1800" b="1" dirty="0" smtClean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indent="-327025">
              <a:spcBef>
                <a:spcPts val="1200"/>
              </a:spcBef>
              <a:buClr>
                <a:schemeClr val="dk1"/>
              </a:buClr>
              <a:buSzPts val="1550"/>
              <a:buFont typeface="Arial" panose="020B0604020202020204" pitchFamily="34" charset="0"/>
              <a:buChar char="•"/>
            </a:pPr>
            <a:r>
              <a:rPr lang="ru-RU" sz="1800" b="1" dirty="0" smtClean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количество </a:t>
            </a:r>
            <a:r>
              <a:rPr lang="ru-RU" sz="1800" b="1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всех </a:t>
            </a:r>
            <a:r>
              <a:rPr lang="ru-RU" sz="1800" b="1" dirty="0" smtClean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оценок</a:t>
            </a:r>
            <a:r>
              <a:rPr lang="en-US" sz="1800" b="1" dirty="0" smtClean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ru-RU" sz="1800" b="1" smtClean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ученика</a:t>
            </a:r>
            <a:endParaRPr lang="ru-RU" sz="1800" b="1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9" name="Google Shape;414;p6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95172" y="205032"/>
            <a:ext cx="1868028" cy="186802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415;p63"/>
          <p:cNvSpPr/>
          <p:nvPr/>
        </p:nvSpPr>
        <p:spPr>
          <a:xfrm>
            <a:off x="6497650" y="669660"/>
            <a:ext cx="1467300" cy="5031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ru-RU" sz="2600" dirty="0" smtClean="0">
                <a:latin typeface="IBM Plex Sans"/>
                <a:ea typeface="IBM Plex Sans"/>
                <a:cs typeface="IBM Plex Sans"/>
                <a:sym typeface="IBM Plex Sans"/>
              </a:rPr>
              <a:t>10</a:t>
            </a:r>
            <a:r>
              <a:rPr lang="ru-RU" sz="2600" b="0" i="0" u="none" strike="noStrike" cap="none" dirty="0" smtClean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мин</a:t>
            </a:r>
            <a:endParaRPr sz="2600" b="0" i="0" u="none" strike="noStrike" cap="none" dirty="0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43858" y="339962"/>
            <a:ext cx="694430" cy="69443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900001">
            <a:off x="7761275" y="1637025"/>
            <a:ext cx="775350" cy="108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9250" y="460575"/>
            <a:ext cx="1594075" cy="1594075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48"/>
          <p:cNvSpPr txBox="1"/>
          <p:nvPr/>
        </p:nvSpPr>
        <p:spPr>
          <a:xfrm rot="-622610">
            <a:off x="2139272" y="2021722"/>
            <a:ext cx="2669867" cy="7387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Вопросы?</a:t>
            </a:r>
            <a:endParaRPr sz="3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13" name="Google Shape;313;p48"/>
          <p:cNvSpPr txBox="1"/>
          <p:nvPr/>
        </p:nvSpPr>
        <p:spPr>
          <a:xfrm rot="489937">
            <a:off x="3056633" y="3652057"/>
            <a:ext cx="2669767" cy="369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Вопросы?</a:t>
            </a:r>
            <a:endParaRPr sz="12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14" name="Google Shape;314;p48"/>
          <p:cNvSpPr txBox="1"/>
          <p:nvPr/>
        </p:nvSpPr>
        <p:spPr>
          <a:xfrm rot="489937">
            <a:off x="4902796" y="1396926"/>
            <a:ext cx="2669767" cy="4618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Вопросы?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62"/>
          <p:cNvSpPr txBox="1">
            <a:spLocks noGrp="1"/>
          </p:cNvSpPr>
          <p:nvPr>
            <p:ph type="title"/>
          </p:nvPr>
        </p:nvSpPr>
        <p:spPr>
          <a:xfrm>
            <a:off x="411594" y="310515"/>
            <a:ext cx="7516448" cy="613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sz="1800" b="1" dirty="0" smtClean="0">
                <a:latin typeface="IBM Plex Sans SemiBold" panose="020B0604020202020204" charset="0"/>
                <a:ea typeface="IBM Plex Sans"/>
                <a:cs typeface="IBM Plex Sans"/>
                <a:sym typeface="IBM Plex Sans"/>
              </a:rPr>
              <a:t>Решение 1</a:t>
            </a:r>
            <a:r>
              <a:rPr lang="ru-RU" sz="1800" b="1" dirty="0">
                <a:latin typeface="IBM Plex Sans SemiBold" panose="020B0604020202020204" charset="0"/>
                <a:ea typeface="IBM Plex Sans"/>
                <a:cs typeface="IBM Plex Sans"/>
                <a:sym typeface="IBM Plex Sans"/>
              </a:rPr>
              <a:t>. Получить с помощью оконных функции</a:t>
            </a:r>
            <a:r>
              <a:rPr lang="ru-RU" sz="1800" b="1" dirty="0" smtClean="0">
                <a:latin typeface="IBM Plex Sans SemiBold" panose="020B0604020202020204" charset="0"/>
                <a:ea typeface="IBM Plex Sans"/>
                <a:cs typeface="IBM Plex Sans"/>
                <a:sym typeface="IBM Plex Sans"/>
              </a:rPr>
              <a:t>:</a:t>
            </a:r>
            <a:endParaRPr sz="1800" b="1" dirty="0">
              <a:latin typeface="IBM Plex Sans SemiBold" panose="020B0604020202020204" charset="0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7" name="Google Shape;385;p59"/>
          <p:cNvSpPr txBox="1"/>
          <p:nvPr/>
        </p:nvSpPr>
        <p:spPr>
          <a:xfrm>
            <a:off x="411594" y="617321"/>
            <a:ext cx="7516448" cy="1569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numCol="2" anchor="t" anchorCtr="0">
            <a:spAutoFit/>
          </a:bodyPr>
          <a:lstStyle/>
          <a:p>
            <a:pPr marL="457200" lvl="0" indent="-327025">
              <a:spcBef>
                <a:spcPts val="1200"/>
              </a:spcBef>
              <a:buClr>
                <a:schemeClr val="dk1"/>
              </a:buClr>
              <a:buSzPts val="1550"/>
              <a:buFont typeface="Arial" panose="020B0604020202020204" pitchFamily="34" charset="0"/>
              <a:buChar char="•"/>
            </a:pPr>
            <a:r>
              <a:rPr lang="ru-RU" sz="1800" b="1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средний балл ученика </a:t>
            </a:r>
            <a:endParaRPr lang="ru-RU" sz="1800" b="1" dirty="0" smtClean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27025">
              <a:spcBef>
                <a:spcPts val="1200"/>
              </a:spcBef>
              <a:buClr>
                <a:schemeClr val="dk1"/>
              </a:buClr>
              <a:buSzPts val="1550"/>
              <a:buFont typeface="Arial" panose="020B0604020202020204" pitchFamily="34" charset="0"/>
              <a:buChar char="•"/>
            </a:pPr>
            <a:r>
              <a:rPr lang="ru-RU" sz="1800" b="1" dirty="0" smtClean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наименьшую </a:t>
            </a:r>
            <a:r>
              <a:rPr lang="ru-RU" sz="1800" b="1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оценку </a:t>
            </a:r>
            <a:r>
              <a:rPr lang="ru-RU" sz="1800" b="1" dirty="0" smtClean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ученика</a:t>
            </a:r>
          </a:p>
          <a:p>
            <a:pPr marL="457200" lvl="0" indent="-327025">
              <a:spcBef>
                <a:spcPts val="1200"/>
              </a:spcBef>
              <a:buClr>
                <a:schemeClr val="dk1"/>
              </a:buClr>
              <a:buSzPts val="1550"/>
              <a:buFont typeface="Arial" panose="020B0604020202020204" pitchFamily="34" charset="0"/>
              <a:buChar char="•"/>
            </a:pPr>
            <a:r>
              <a:rPr lang="ru-RU" sz="1800" b="1" dirty="0" smtClean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наибольшую </a:t>
            </a:r>
            <a:r>
              <a:rPr lang="ru-RU" sz="1800" b="1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оценку </a:t>
            </a:r>
            <a:r>
              <a:rPr lang="ru-RU" sz="1800" b="1" dirty="0" smtClean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ученика</a:t>
            </a:r>
          </a:p>
          <a:p>
            <a:pPr marL="457200" lvl="0" indent="-327025">
              <a:spcBef>
                <a:spcPts val="1200"/>
              </a:spcBef>
              <a:buClr>
                <a:schemeClr val="dk1"/>
              </a:buClr>
              <a:buSzPts val="1550"/>
              <a:buFont typeface="Arial" panose="020B0604020202020204" pitchFamily="34" charset="0"/>
              <a:buChar char="•"/>
            </a:pPr>
            <a:r>
              <a:rPr lang="ru-RU" sz="1800" b="1" dirty="0" smtClean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сумму </a:t>
            </a:r>
            <a:r>
              <a:rPr lang="ru-RU" sz="1800" b="1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всех </a:t>
            </a:r>
            <a:r>
              <a:rPr lang="ru-RU" sz="1800" b="1" dirty="0" smtClean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оценок</a:t>
            </a:r>
          </a:p>
          <a:p>
            <a:pPr marL="457200" lvl="0" indent="-327025">
              <a:spcBef>
                <a:spcPts val="1200"/>
              </a:spcBef>
              <a:buClr>
                <a:schemeClr val="dk1"/>
              </a:buClr>
              <a:buSzPts val="1550"/>
              <a:buFont typeface="Arial" panose="020B0604020202020204" pitchFamily="34" charset="0"/>
              <a:buChar char="•"/>
            </a:pPr>
            <a:r>
              <a:rPr lang="ru-RU" sz="1800" b="1" dirty="0" smtClean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количество </a:t>
            </a:r>
            <a:r>
              <a:rPr lang="ru-RU" sz="1800" b="1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всех </a:t>
            </a:r>
            <a:r>
              <a:rPr lang="ru-RU" sz="1800" b="1" dirty="0" smtClean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оценок</a:t>
            </a:r>
            <a:endParaRPr lang="ru-RU" sz="1800" b="1"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2431507" y="2493787"/>
            <a:ext cx="4572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SELECT</a:t>
            </a:r>
            <a:r>
              <a:rPr lang="en-US" sz="1600" b="1" dirty="0">
                <a:latin typeface="Consolas" panose="020B0609020204030204" pitchFamily="49" charset="0"/>
              </a:rPr>
              <a:t> </a:t>
            </a:r>
          </a:p>
          <a:p>
            <a:r>
              <a:rPr lang="ru-RU" sz="1600" dirty="0">
                <a:latin typeface="Consolas" panose="020B0609020204030204" pitchFamily="49" charset="0"/>
              </a:rPr>
              <a:t> </a:t>
            </a:r>
            <a:r>
              <a:rPr lang="en-US" sz="1600" b="1" dirty="0" smtClean="0">
                <a:latin typeface="Consolas" panose="020B0609020204030204" pitchFamily="49" charset="0"/>
              </a:rPr>
              <a:t>name</a:t>
            </a:r>
            <a:r>
              <a:rPr lang="en-US" sz="1600" b="1" dirty="0">
                <a:latin typeface="Consolas" panose="020B0609020204030204" pitchFamily="49" charset="0"/>
              </a:rPr>
              <a:t>, </a:t>
            </a:r>
            <a:r>
              <a:rPr lang="en-US" sz="1600" b="1" dirty="0" err="1">
                <a:latin typeface="Consolas" panose="020B0609020204030204" pitchFamily="49" charset="0"/>
              </a:rPr>
              <a:t>quartal</a:t>
            </a:r>
            <a:r>
              <a:rPr lang="en-US" sz="1600" b="1" dirty="0">
                <a:latin typeface="Consolas" panose="020B0609020204030204" pitchFamily="49" charset="0"/>
              </a:rPr>
              <a:t>, subject, grade, </a:t>
            </a:r>
          </a:p>
          <a:p>
            <a:r>
              <a:rPr lang="ru-RU" sz="1600" b="1" dirty="0" smtClean="0">
                <a:solidFill>
                  <a:srgbClr val="000080"/>
                </a:solidFill>
                <a:latin typeface="Consolas" panose="020B0609020204030204" pitchFamily="49" charset="0"/>
              </a:rPr>
              <a:t> </a:t>
            </a:r>
            <a:r>
              <a:rPr lang="en-US" sz="1600" b="1" dirty="0" smtClean="0">
                <a:solidFill>
                  <a:srgbClr val="000080"/>
                </a:solidFill>
                <a:latin typeface="Consolas" panose="020B0609020204030204" pitchFamily="49" charset="0"/>
              </a:rPr>
              <a:t>AVG</a:t>
            </a:r>
            <a:r>
              <a:rPr lang="en-US" sz="1600" b="1" dirty="0" smtClean="0">
                <a:latin typeface="Consolas" panose="020B0609020204030204" pitchFamily="49" charset="0"/>
              </a:rPr>
              <a:t>(grade</a:t>
            </a:r>
            <a:r>
              <a:rPr lang="en-US" sz="1600" b="1" dirty="0">
                <a:latin typeface="Consolas" panose="020B0609020204030204" pitchFamily="49" charset="0"/>
              </a:rPr>
              <a:t>) </a:t>
            </a:r>
            <a:r>
              <a:rPr lang="en-US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OVER</a:t>
            </a:r>
            <a:r>
              <a:rPr lang="en-US" sz="1600" b="1" dirty="0">
                <a:latin typeface="Consolas" panose="020B0609020204030204" pitchFamily="49" charset="0"/>
              </a:rPr>
              <a:t> w </a:t>
            </a:r>
            <a:r>
              <a:rPr lang="en-US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AS</a:t>
            </a:r>
            <a:r>
              <a:rPr lang="en-US" sz="1600" b="1" dirty="0">
                <a:latin typeface="Consolas" panose="020B0609020204030204" pitchFamily="49" charset="0"/>
              </a:rPr>
              <a:t> </a:t>
            </a:r>
            <a:r>
              <a:rPr lang="en-US" sz="1600" b="1" dirty="0" err="1">
                <a:latin typeface="Consolas" panose="020B0609020204030204" pitchFamily="49" charset="0"/>
              </a:rPr>
              <a:t>avg_grade</a:t>
            </a:r>
            <a:r>
              <a:rPr lang="en-US" sz="1600" b="1" dirty="0">
                <a:latin typeface="Consolas" panose="020B0609020204030204" pitchFamily="49" charset="0"/>
              </a:rPr>
              <a:t>,</a:t>
            </a:r>
          </a:p>
          <a:p>
            <a:r>
              <a:rPr lang="ru-RU" sz="1600" b="1" dirty="0" smtClean="0">
                <a:solidFill>
                  <a:srgbClr val="000080"/>
                </a:solidFill>
                <a:latin typeface="Consolas" panose="020B0609020204030204" pitchFamily="49" charset="0"/>
              </a:rPr>
              <a:t> </a:t>
            </a:r>
            <a:r>
              <a:rPr lang="en-US" sz="1600" b="1" dirty="0" smtClean="0">
                <a:solidFill>
                  <a:srgbClr val="000080"/>
                </a:solidFill>
                <a:latin typeface="Consolas" panose="020B0609020204030204" pitchFamily="49" charset="0"/>
              </a:rPr>
              <a:t>MIN</a:t>
            </a:r>
            <a:r>
              <a:rPr lang="en-US" sz="1600" b="1" dirty="0" smtClean="0">
                <a:latin typeface="Consolas" panose="020B0609020204030204" pitchFamily="49" charset="0"/>
              </a:rPr>
              <a:t>(grade</a:t>
            </a:r>
            <a:r>
              <a:rPr lang="en-US" sz="1600" b="1" dirty="0">
                <a:latin typeface="Consolas" panose="020B0609020204030204" pitchFamily="49" charset="0"/>
              </a:rPr>
              <a:t>) </a:t>
            </a:r>
            <a:r>
              <a:rPr lang="en-US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OVER</a:t>
            </a:r>
            <a:r>
              <a:rPr lang="en-US" sz="1600" b="1" dirty="0">
                <a:latin typeface="Consolas" panose="020B0609020204030204" pitchFamily="49" charset="0"/>
              </a:rPr>
              <a:t> w </a:t>
            </a:r>
            <a:r>
              <a:rPr lang="en-US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AS</a:t>
            </a:r>
            <a:r>
              <a:rPr lang="en-US" sz="1600" b="1" dirty="0">
                <a:latin typeface="Consolas" panose="020B0609020204030204" pitchFamily="49" charset="0"/>
              </a:rPr>
              <a:t> </a:t>
            </a:r>
            <a:r>
              <a:rPr lang="en-US" sz="1600" b="1" dirty="0" err="1">
                <a:latin typeface="Consolas" panose="020B0609020204030204" pitchFamily="49" charset="0"/>
              </a:rPr>
              <a:t>min_grade</a:t>
            </a:r>
            <a:r>
              <a:rPr lang="en-US" sz="1600" b="1" dirty="0">
                <a:latin typeface="Consolas" panose="020B0609020204030204" pitchFamily="49" charset="0"/>
              </a:rPr>
              <a:t>,</a:t>
            </a:r>
          </a:p>
          <a:p>
            <a:r>
              <a:rPr lang="ru-RU" sz="1600" b="1" dirty="0" smtClean="0">
                <a:solidFill>
                  <a:srgbClr val="000080"/>
                </a:solidFill>
                <a:latin typeface="Consolas" panose="020B0609020204030204" pitchFamily="49" charset="0"/>
              </a:rPr>
              <a:t> </a:t>
            </a:r>
            <a:r>
              <a:rPr lang="en-US" sz="1600" b="1" dirty="0" smtClean="0">
                <a:solidFill>
                  <a:srgbClr val="000080"/>
                </a:solidFill>
                <a:latin typeface="Consolas" panose="020B0609020204030204" pitchFamily="49" charset="0"/>
              </a:rPr>
              <a:t>MAX</a:t>
            </a:r>
            <a:r>
              <a:rPr lang="en-US" sz="1600" b="1" dirty="0" smtClean="0">
                <a:latin typeface="Consolas" panose="020B0609020204030204" pitchFamily="49" charset="0"/>
              </a:rPr>
              <a:t>(grade</a:t>
            </a:r>
            <a:r>
              <a:rPr lang="en-US" sz="1600" b="1" dirty="0">
                <a:latin typeface="Consolas" panose="020B0609020204030204" pitchFamily="49" charset="0"/>
              </a:rPr>
              <a:t>) </a:t>
            </a:r>
            <a:r>
              <a:rPr lang="en-US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OVER</a:t>
            </a:r>
            <a:r>
              <a:rPr lang="en-US" sz="1600" b="1" dirty="0">
                <a:latin typeface="Consolas" panose="020B0609020204030204" pitchFamily="49" charset="0"/>
              </a:rPr>
              <a:t> w </a:t>
            </a:r>
            <a:r>
              <a:rPr lang="en-US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AS</a:t>
            </a:r>
            <a:r>
              <a:rPr lang="en-US" sz="1600" b="1" dirty="0">
                <a:latin typeface="Consolas" panose="020B0609020204030204" pitchFamily="49" charset="0"/>
              </a:rPr>
              <a:t> </a:t>
            </a:r>
            <a:r>
              <a:rPr lang="en-US" sz="1600" b="1" dirty="0" err="1">
                <a:latin typeface="Consolas" panose="020B0609020204030204" pitchFamily="49" charset="0"/>
              </a:rPr>
              <a:t>max_grade</a:t>
            </a:r>
            <a:r>
              <a:rPr lang="en-US" sz="1600" b="1" dirty="0">
                <a:latin typeface="Consolas" panose="020B0609020204030204" pitchFamily="49" charset="0"/>
              </a:rPr>
              <a:t>,</a:t>
            </a:r>
          </a:p>
          <a:p>
            <a:r>
              <a:rPr lang="ru-RU" sz="1600" b="1" dirty="0" smtClean="0">
                <a:solidFill>
                  <a:srgbClr val="000080"/>
                </a:solidFill>
                <a:latin typeface="Consolas" panose="020B0609020204030204" pitchFamily="49" charset="0"/>
              </a:rPr>
              <a:t> </a:t>
            </a:r>
            <a:r>
              <a:rPr lang="pt-BR" sz="1600" b="1" dirty="0" smtClean="0">
                <a:solidFill>
                  <a:srgbClr val="000080"/>
                </a:solidFill>
                <a:latin typeface="Consolas" panose="020B0609020204030204" pitchFamily="49" charset="0"/>
              </a:rPr>
              <a:t>SUM</a:t>
            </a:r>
            <a:r>
              <a:rPr lang="pt-BR" sz="1600" b="1" dirty="0" smtClean="0">
                <a:latin typeface="Consolas" panose="020B0609020204030204" pitchFamily="49" charset="0"/>
              </a:rPr>
              <a:t>(grade</a:t>
            </a:r>
            <a:r>
              <a:rPr lang="pt-BR" sz="1600" b="1" dirty="0">
                <a:latin typeface="Consolas" panose="020B0609020204030204" pitchFamily="49" charset="0"/>
              </a:rPr>
              <a:t>) </a:t>
            </a:r>
            <a:r>
              <a:rPr lang="pt-BR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OVER</a:t>
            </a:r>
            <a:r>
              <a:rPr lang="pt-BR" sz="1600" b="1" dirty="0">
                <a:latin typeface="Consolas" panose="020B0609020204030204" pitchFamily="49" charset="0"/>
              </a:rPr>
              <a:t> w </a:t>
            </a:r>
            <a:r>
              <a:rPr lang="pt-BR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AS</a:t>
            </a:r>
            <a:r>
              <a:rPr lang="pt-BR" sz="1600" b="1" dirty="0">
                <a:latin typeface="Consolas" panose="020B0609020204030204" pitchFamily="49" charset="0"/>
              </a:rPr>
              <a:t> sum_grade,</a:t>
            </a:r>
          </a:p>
          <a:p>
            <a:r>
              <a:rPr lang="ru-RU" sz="1600" b="1" dirty="0" smtClean="0">
                <a:solidFill>
                  <a:srgbClr val="000080"/>
                </a:solidFill>
                <a:latin typeface="Consolas" panose="020B0609020204030204" pitchFamily="49" charset="0"/>
              </a:rPr>
              <a:t> </a:t>
            </a:r>
            <a:r>
              <a:rPr lang="en-US" sz="1600" b="1" dirty="0" smtClean="0">
                <a:solidFill>
                  <a:srgbClr val="000080"/>
                </a:solidFill>
                <a:latin typeface="Consolas" panose="020B0609020204030204" pitchFamily="49" charset="0"/>
              </a:rPr>
              <a:t>COUNT</a:t>
            </a:r>
            <a:r>
              <a:rPr lang="en-US" sz="1600" b="1" dirty="0" smtClean="0">
                <a:latin typeface="Consolas" panose="020B0609020204030204" pitchFamily="49" charset="0"/>
              </a:rPr>
              <a:t>(grade</a:t>
            </a:r>
            <a:r>
              <a:rPr lang="en-US" sz="1600" b="1" dirty="0">
                <a:latin typeface="Consolas" panose="020B0609020204030204" pitchFamily="49" charset="0"/>
              </a:rPr>
              <a:t>) </a:t>
            </a:r>
            <a:r>
              <a:rPr lang="en-US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OVER</a:t>
            </a:r>
            <a:r>
              <a:rPr lang="en-US" sz="1600" b="1" dirty="0">
                <a:latin typeface="Consolas" panose="020B0609020204030204" pitchFamily="49" charset="0"/>
              </a:rPr>
              <a:t> w </a:t>
            </a:r>
            <a:r>
              <a:rPr lang="en-US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AS</a:t>
            </a:r>
            <a:r>
              <a:rPr lang="en-US" sz="1600" b="1" dirty="0">
                <a:latin typeface="Consolas" panose="020B0609020204030204" pitchFamily="49" charset="0"/>
              </a:rPr>
              <a:t> </a:t>
            </a:r>
            <a:r>
              <a:rPr lang="en-US" sz="1600" b="1" dirty="0" err="1">
                <a:latin typeface="Consolas" panose="020B0609020204030204" pitchFamily="49" charset="0"/>
              </a:rPr>
              <a:t>count_grade</a:t>
            </a:r>
            <a:endParaRPr lang="en-US" sz="1600" b="1" dirty="0">
              <a:latin typeface="Consolas" panose="020B0609020204030204" pitchFamily="49" charset="0"/>
            </a:endParaRPr>
          </a:p>
          <a:p>
            <a:r>
              <a:rPr lang="en-US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FROM</a:t>
            </a:r>
            <a:r>
              <a:rPr lang="en-US" sz="1600" b="1" dirty="0">
                <a:latin typeface="Consolas" panose="020B0609020204030204" pitchFamily="49" charset="0"/>
              </a:rPr>
              <a:t> </a:t>
            </a:r>
            <a:r>
              <a:rPr lang="en-US" sz="1600" b="1" dirty="0" err="1">
                <a:latin typeface="Consolas" panose="020B0609020204030204" pitchFamily="49" charset="0"/>
              </a:rPr>
              <a:t>academic_record</a:t>
            </a:r>
            <a:endParaRPr lang="en-US" sz="1600" b="1" dirty="0">
              <a:latin typeface="Consolas" panose="020B0609020204030204" pitchFamily="49" charset="0"/>
            </a:endParaRPr>
          </a:p>
          <a:p>
            <a:r>
              <a:rPr lang="en-US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WINDOW</a:t>
            </a:r>
            <a:r>
              <a:rPr lang="en-US" sz="1600" b="1" dirty="0">
                <a:latin typeface="Consolas" panose="020B0609020204030204" pitchFamily="49" charset="0"/>
              </a:rPr>
              <a:t> w </a:t>
            </a:r>
            <a:r>
              <a:rPr lang="en-US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AS</a:t>
            </a:r>
            <a:r>
              <a:rPr lang="en-US" sz="1600" b="1" dirty="0">
                <a:latin typeface="Consolas" panose="020B0609020204030204" pitchFamily="49" charset="0"/>
              </a:rPr>
              <a:t> (</a:t>
            </a:r>
            <a:r>
              <a:rPr lang="en-US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PARTITION</a:t>
            </a:r>
            <a:r>
              <a:rPr lang="en-US" sz="1600" b="1" dirty="0"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BY</a:t>
            </a:r>
            <a:r>
              <a:rPr lang="en-US" sz="1600" b="1" dirty="0">
                <a:latin typeface="Consolas" panose="020B0609020204030204" pitchFamily="49" charset="0"/>
              </a:rPr>
              <a:t> name)</a:t>
            </a:r>
            <a:r>
              <a:rPr lang="en-US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;</a:t>
            </a:r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1570795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62"/>
          <p:cNvSpPr txBox="1">
            <a:spLocks noGrp="1"/>
          </p:cNvSpPr>
          <p:nvPr>
            <p:ph type="title"/>
          </p:nvPr>
        </p:nvSpPr>
        <p:spPr>
          <a:xfrm>
            <a:off x="411594" y="598699"/>
            <a:ext cx="7516448" cy="613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lnSpc>
                <a:spcPct val="115000"/>
              </a:lnSpc>
              <a:buSzPts val="1100"/>
            </a:pPr>
            <a:r>
              <a:rPr lang="ru-RU" sz="1800" b="1" dirty="0" smtClean="0">
                <a:latin typeface="IBM Plex Sans SemiBold" panose="020B0604020202020204" charset="0"/>
                <a:ea typeface="IBM Plex Sans"/>
                <a:cs typeface="IBM Plex Sans"/>
                <a:sym typeface="IBM Plex Sans"/>
              </a:rPr>
              <a:t>Задача 2</a:t>
            </a:r>
            <a:r>
              <a:rPr lang="ru-RU" sz="1800" b="1" dirty="0">
                <a:latin typeface="IBM Plex Sans SemiBold" panose="020B0604020202020204" charset="0"/>
                <a:ea typeface="IBM Plex Sans"/>
                <a:cs typeface="IBM Plex Sans"/>
                <a:sym typeface="IBM Plex Sans"/>
              </a:rPr>
              <a:t>. Получить информацию </a:t>
            </a:r>
            <a:r>
              <a:rPr lang="ru-RU" sz="1800" b="1" dirty="0" smtClean="0">
                <a:latin typeface="IBM Plex Sans SemiBold" panose="020B0604020202020204" charset="0"/>
                <a:ea typeface="IBM Plex Sans"/>
                <a:cs typeface="IBM Plex Sans"/>
                <a:sym typeface="IBM Plex Sans"/>
              </a:rPr>
              <a:t>об </a:t>
            </a:r>
            <a:r>
              <a:rPr lang="ru-RU" sz="1800" b="1" dirty="0">
                <a:latin typeface="IBM Plex Sans SemiBold" panose="020B0604020202020204" charset="0"/>
                <a:ea typeface="IBM Plex Sans"/>
                <a:cs typeface="IBM Plex Sans"/>
                <a:sym typeface="IBM Plex Sans"/>
              </a:rPr>
              <a:t>оценках </a:t>
            </a:r>
            <a:r>
              <a:rPr lang="ru-RU" sz="1800" b="1" dirty="0" smtClean="0">
                <a:latin typeface="IBM Plex Sans SemiBold" panose="020B0604020202020204" charset="0"/>
                <a:ea typeface="IBM Plex Sans"/>
                <a:cs typeface="IBM Plex Sans"/>
                <a:sym typeface="IBM Plex Sans"/>
              </a:rPr>
              <a:t/>
            </a:r>
            <a:br>
              <a:rPr lang="ru-RU" sz="1800" b="1" dirty="0" smtClean="0">
                <a:latin typeface="IBM Plex Sans SemiBold" panose="020B0604020202020204" charset="0"/>
                <a:ea typeface="IBM Plex Sans"/>
                <a:cs typeface="IBM Plex Sans"/>
                <a:sym typeface="IBM Plex Sans"/>
              </a:rPr>
            </a:br>
            <a:r>
              <a:rPr lang="ru-RU" sz="1800" b="1" dirty="0" smtClean="0">
                <a:latin typeface="IBM Plex Sans SemiBold" panose="020B0604020202020204" charset="0"/>
                <a:ea typeface="IBM Plex Sans"/>
                <a:cs typeface="IBM Plex Sans"/>
                <a:sym typeface="IBM Plex Sans"/>
              </a:rPr>
              <a:t>Пети по физике по </a:t>
            </a:r>
            <a:r>
              <a:rPr lang="ru-RU" sz="1800" b="1" dirty="0">
                <a:latin typeface="IBM Plex Sans SemiBold" panose="020B0604020202020204" charset="0"/>
                <a:ea typeface="IBM Plex Sans"/>
                <a:cs typeface="IBM Plex Sans"/>
                <a:sym typeface="IBM Plex Sans"/>
              </a:rPr>
              <a:t>четвертям: </a:t>
            </a:r>
            <a:br>
              <a:rPr lang="ru-RU" sz="1800" b="1" dirty="0">
                <a:latin typeface="IBM Plex Sans SemiBold" panose="020B0604020202020204" charset="0"/>
                <a:ea typeface="IBM Plex Sans"/>
                <a:cs typeface="IBM Plex Sans"/>
                <a:sym typeface="IBM Plex Sans"/>
              </a:rPr>
            </a:br>
            <a:endParaRPr sz="1800" b="1" dirty="0">
              <a:latin typeface="IBM Plex Sans SemiBold" panose="020B0604020202020204" charset="0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7" name="Google Shape;385;p59"/>
          <p:cNvSpPr txBox="1"/>
          <p:nvPr/>
        </p:nvSpPr>
        <p:spPr>
          <a:xfrm>
            <a:off x="333773" y="1676940"/>
            <a:ext cx="5055350" cy="1292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numCol="1" anchor="t" anchorCtr="0">
            <a:spAutoFit/>
          </a:bodyPr>
          <a:lstStyle/>
          <a:p>
            <a:pPr marL="457200" lvl="0" indent="-327025">
              <a:spcBef>
                <a:spcPts val="1200"/>
              </a:spcBef>
              <a:buClr>
                <a:schemeClr val="dk1"/>
              </a:buClr>
              <a:buSzPts val="1550"/>
              <a:buFont typeface="Arial" panose="020B0604020202020204" pitchFamily="34" charset="0"/>
              <a:buChar char="•"/>
            </a:pPr>
            <a:r>
              <a:rPr lang="ru-RU" sz="1800" b="1" dirty="0" smtClean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текущая </a:t>
            </a:r>
            <a:r>
              <a:rPr lang="ru-RU" sz="1800" b="1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успеваемость </a:t>
            </a:r>
            <a:endParaRPr lang="ru-RU" sz="1800" b="1" dirty="0" smtClean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27025">
              <a:spcBef>
                <a:spcPts val="1200"/>
              </a:spcBef>
              <a:buClr>
                <a:schemeClr val="dk1"/>
              </a:buClr>
              <a:buSzPts val="1550"/>
              <a:buFont typeface="Arial" panose="020B0604020202020204" pitchFamily="34" charset="0"/>
              <a:buChar char="•"/>
            </a:pPr>
            <a:r>
              <a:rPr lang="ru-RU" sz="1800" b="1" dirty="0" smtClean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оценка в </a:t>
            </a:r>
            <a:r>
              <a:rPr lang="ru-RU" sz="1800" b="1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следующей </a:t>
            </a:r>
            <a:r>
              <a:rPr lang="ru-RU" sz="1800" b="1" dirty="0" smtClean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четверти</a:t>
            </a:r>
          </a:p>
          <a:p>
            <a:pPr marL="457200" lvl="0" indent="-327025">
              <a:spcBef>
                <a:spcPts val="1200"/>
              </a:spcBef>
              <a:buClr>
                <a:schemeClr val="dk1"/>
              </a:buClr>
              <a:buSzPts val="1550"/>
              <a:buFont typeface="Arial" panose="020B0604020202020204" pitchFamily="34" charset="0"/>
              <a:buChar char="•"/>
            </a:pPr>
            <a:r>
              <a:rPr lang="ru-RU" sz="1800" b="1" dirty="0" smtClean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оценка в предыдущей четверти</a:t>
            </a:r>
            <a:endParaRPr lang="ru-RU" sz="1800" b="1"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9" name="Google Shape;414;p6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95172" y="205032"/>
            <a:ext cx="1868028" cy="186802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415;p63"/>
          <p:cNvSpPr/>
          <p:nvPr/>
        </p:nvSpPr>
        <p:spPr>
          <a:xfrm>
            <a:off x="6497650" y="669660"/>
            <a:ext cx="1467300" cy="5031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ru-RU" sz="2600" dirty="0" smtClean="0">
                <a:latin typeface="IBM Plex Sans"/>
                <a:ea typeface="IBM Plex Sans"/>
                <a:cs typeface="IBM Plex Sans"/>
                <a:sym typeface="IBM Plex Sans"/>
              </a:rPr>
              <a:t>10</a:t>
            </a:r>
            <a:r>
              <a:rPr lang="ru-RU" sz="2600" b="0" i="0" u="none" strike="noStrike" cap="none" dirty="0" smtClean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мин</a:t>
            </a:r>
            <a:endParaRPr sz="2600" b="0" i="0" u="none" strike="noStrike" cap="none" dirty="0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1531483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62"/>
          <p:cNvSpPr txBox="1">
            <a:spLocks noGrp="1"/>
          </p:cNvSpPr>
          <p:nvPr>
            <p:ph type="title"/>
          </p:nvPr>
        </p:nvSpPr>
        <p:spPr>
          <a:xfrm>
            <a:off x="411593" y="310515"/>
            <a:ext cx="8596219" cy="613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lnSpc>
                <a:spcPct val="115000"/>
              </a:lnSpc>
              <a:buSzPts val="1100"/>
            </a:pPr>
            <a:r>
              <a:rPr lang="ru-RU" sz="1800" b="1" dirty="0" smtClean="0">
                <a:latin typeface="IBM Plex Sans SemiBold" panose="020B0604020202020204" charset="0"/>
                <a:ea typeface="IBM Plex Sans"/>
                <a:cs typeface="IBM Plex Sans"/>
                <a:sym typeface="IBM Plex Sans"/>
              </a:rPr>
              <a:t>Решение 2</a:t>
            </a:r>
            <a:r>
              <a:rPr lang="ru-RU" sz="1800" b="1" dirty="0">
                <a:latin typeface="IBM Plex Sans SemiBold" panose="020B0604020202020204" charset="0"/>
                <a:ea typeface="IBM Plex Sans"/>
                <a:cs typeface="IBM Plex Sans"/>
                <a:sym typeface="IBM Plex Sans"/>
              </a:rPr>
              <a:t>. Получить информацию </a:t>
            </a:r>
            <a:r>
              <a:rPr lang="ru-RU" sz="1800" b="1" dirty="0" smtClean="0">
                <a:latin typeface="IBM Plex Sans SemiBold" panose="020B0604020202020204" charset="0"/>
                <a:ea typeface="IBM Plex Sans"/>
                <a:cs typeface="IBM Plex Sans"/>
                <a:sym typeface="IBM Plex Sans"/>
              </a:rPr>
              <a:t>об </a:t>
            </a:r>
            <a:r>
              <a:rPr lang="ru-RU" sz="1800" b="1" dirty="0">
                <a:latin typeface="IBM Plex Sans SemiBold" panose="020B0604020202020204" charset="0"/>
                <a:ea typeface="IBM Plex Sans"/>
                <a:cs typeface="IBM Plex Sans"/>
                <a:sym typeface="IBM Plex Sans"/>
              </a:rPr>
              <a:t>оценках </a:t>
            </a:r>
            <a:r>
              <a:rPr lang="ru-RU" sz="1800" b="1" dirty="0" smtClean="0">
                <a:latin typeface="IBM Plex Sans SemiBold" panose="020B0604020202020204" charset="0"/>
                <a:ea typeface="IBM Plex Sans"/>
                <a:cs typeface="IBM Plex Sans"/>
                <a:sym typeface="IBM Plex Sans"/>
              </a:rPr>
              <a:t>Пети по физике </a:t>
            </a:r>
            <a:br>
              <a:rPr lang="ru-RU" sz="1800" b="1" dirty="0" smtClean="0">
                <a:latin typeface="IBM Plex Sans SemiBold" panose="020B0604020202020204" charset="0"/>
                <a:ea typeface="IBM Plex Sans"/>
                <a:cs typeface="IBM Plex Sans"/>
                <a:sym typeface="IBM Plex Sans"/>
              </a:rPr>
            </a:br>
            <a:r>
              <a:rPr lang="ru-RU" sz="1800" b="1" dirty="0" smtClean="0">
                <a:latin typeface="IBM Plex Sans SemiBold" panose="020B0604020202020204" charset="0"/>
                <a:ea typeface="IBM Plex Sans"/>
                <a:cs typeface="IBM Plex Sans"/>
                <a:sym typeface="IBM Plex Sans"/>
              </a:rPr>
              <a:t>по </a:t>
            </a:r>
            <a:r>
              <a:rPr lang="ru-RU" sz="1800" b="1" dirty="0">
                <a:latin typeface="IBM Plex Sans SemiBold" panose="020B0604020202020204" charset="0"/>
                <a:ea typeface="IBM Plex Sans"/>
                <a:cs typeface="IBM Plex Sans"/>
                <a:sym typeface="IBM Plex Sans"/>
              </a:rPr>
              <a:t>четвертям: </a:t>
            </a:r>
            <a:br>
              <a:rPr lang="ru-RU" sz="1800" b="1" dirty="0">
                <a:latin typeface="IBM Plex Sans SemiBold" panose="020B0604020202020204" charset="0"/>
                <a:ea typeface="IBM Plex Sans"/>
                <a:cs typeface="IBM Plex Sans"/>
                <a:sym typeface="IBM Plex Sans"/>
              </a:rPr>
            </a:br>
            <a:endParaRPr sz="1800" b="1" dirty="0">
              <a:latin typeface="IBM Plex Sans SemiBold" panose="020B0604020202020204" charset="0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" name="Google Shape;385;p59"/>
          <p:cNvSpPr txBox="1"/>
          <p:nvPr/>
        </p:nvSpPr>
        <p:spPr>
          <a:xfrm>
            <a:off x="411594" y="813371"/>
            <a:ext cx="8469759" cy="1292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numCol="1" anchor="t" anchorCtr="0">
            <a:spAutoFit/>
          </a:bodyPr>
          <a:lstStyle/>
          <a:p>
            <a:pPr marL="457200" lvl="0" indent="-327025">
              <a:spcBef>
                <a:spcPts val="1200"/>
              </a:spcBef>
              <a:buClr>
                <a:schemeClr val="dk1"/>
              </a:buClr>
              <a:buSzPts val="1550"/>
              <a:buFont typeface="Arial" panose="020B0604020202020204" pitchFamily="34" charset="0"/>
              <a:buChar char="•"/>
            </a:pPr>
            <a:r>
              <a:rPr lang="ru-RU" sz="1800" b="1" dirty="0" smtClean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текущая </a:t>
            </a:r>
            <a:r>
              <a:rPr lang="ru-RU" sz="1800" b="1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успеваемость </a:t>
            </a:r>
            <a:endParaRPr lang="ru-RU" sz="1800" b="1" dirty="0" smtClean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27025">
              <a:spcBef>
                <a:spcPts val="1200"/>
              </a:spcBef>
              <a:buClr>
                <a:schemeClr val="dk1"/>
              </a:buClr>
              <a:buSzPts val="1550"/>
              <a:buFont typeface="Arial" panose="020B0604020202020204" pitchFamily="34" charset="0"/>
              <a:buChar char="•"/>
            </a:pPr>
            <a:r>
              <a:rPr lang="ru-RU" sz="1800" b="1" dirty="0" smtClean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оценка в </a:t>
            </a:r>
            <a:r>
              <a:rPr lang="ru-RU" sz="1800" b="1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следующей </a:t>
            </a:r>
            <a:r>
              <a:rPr lang="ru-RU" sz="1800" b="1" dirty="0" smtClean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четверти</a:t>
            </a:r>
          </a:p>
          <a:p>
            <a:pPr marL="457200" lvl="0" indent="-327025">
              <a:spcBef>
                <a:spcPts val="1200"/>
              </a:spcBef>
              <a:buClr>
                <a:schemeClr val="dk1"/>
              </a:buClr>
              <a:buSzPts val="1550"/>
              <a:buFont typeface="Arial" panose="020B0604020202020204" pitchFamily="34" charset="0"/>
              <a:buChar char="•"/>
            </a:pPr>
            <a:r>
              <a:rPr lang="ru-RU" sz="1800" b="1" dirty="0" smtClean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оценка в предыдущей четверти</a:t>
            </a:r>
            <a:endParaRPr lang="ru-RU" sz="1800" b="1"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2360473" y="2082099"/>
            <a:ext cx="4572000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SELECT</a:t>
            </a:r>
            <a:r>
              <a:rPr lang="en-US" sz="1800" b="1" dirty="0">
                <a:latin typeface="Consolas" panose="020B0609020204030204" pitchFamily="49" charset="0"/>
              </a:rPr>
              <a:t> </a:t>
            </a:r>
          </a:p>
          <a:p>
            <a:r>
              <a:rPr lang="en-US" sz="1800" b="1" dirty="0">
                <a:latin typeface="Consolas" panose="020B0609020204030204" pitchFamily="49" charset="0"/>
              </a:rPr>
              <a:t>name, </a:t>
            </a:r>
            <a:r>
              <a:rPr lang="en-US" sz="1800" b="1" dirty="0" err="1">
                <a:latin typeface="Consolas" panose="020B0609020204030204" pitchFamily="49" charset="0"/>
              </a:rPr>
              <a:t>quartal</a:t>
            </a:r>
            <a:r>
              <a:rPr lang="en-US" sz="1800" b="1" dirty="0">
                <a:latin typeface="Consolas" panose="020B0609020204030204" pitchFamily="49" charset="0"/>
              </a:rPr>
              <a:t>, subject, </a:t>
            </a:r>
          </a:p>
          <a:p>
            <a:r>
              <a:rPr lang="en-US" sz="1800" b="1" dirty="0">
                <a:latin typeface="Consolas" panose="020B0609020204030204" pitchFamily="49" charset="0"/>
              </a:rPr>
              <a:t>grade, </a:t>
            </a:r>
          </a:p>
          <a:p>
            <a:r>
              <a:rPr lang="nn-NO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LAG</a:t>
            </a:r>
            <a:r>
              <a:rPr lang="nn-NO" sz="1800" b="1" dirty="0">
                <a:latin typeface="Consolas" panose="020B0609020204030204" pitchFamily="49" charset="0"/>
              </a:rPr>
              <a:t>(grade) </a:t>
            </a:r>
            <a:r>
              <a:rPr lang="nn-NO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OVER</a:t>
            </a:r>
            <a:r>
              <a:rPr lang="nn-NO" sz="1800" b="1" dirty="0">
                <a:latin typeface="Consolas" panose="020B0609020204030204" pitchFamily="49" charset="0"/>
              </a:rPr>
              <a:t> w </a:t>
            </a:r>
            <a:r>
              <a:rPr lang="nn-NO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AS</a:t>
            </a:r>
            <a:r>
              <a:rPr lang="nn-NO" sz="1800" b="1" dirty="0">
                <a:latin typeface="Consolas" panose="020B0609020204030204" pitchFamily="49" charset="0"/>
              </a:rPr>
              <a:t> prev_grade,</a:t>
            </a:r>
          </a:p>
          <a:p>
            <a:r>
              <a:rPr lang="en-US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LEAD</a:t>
            </a:r>
            <a:r>
              <a:rPr lang="en-US" sz="1800" b="1" dirty="0">
                <a:latin typeface="Consolas" panose="020B0609020204030204" pitchFamily="49" charset="0"/>
              </a:rPr>
              <a:t> (grade) </a:t>
            </a:r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OVER</a:t>
            </a:r>
            <a:r>
              <a:rPr lang="en-US" sz="1800" b="1" dirty="0">
                <a:latin typeface="Consolas" panose="020B0609020204030204" pitchFamily="49" charset="0"/>
              </a:rPr>
              <a:t> w </a:t>
            </a:r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AS</a:t>
            </a:r>
            <a:r>
              <a:rPr lang="en-US" sz="1800" b="1" dirty="0">
                <a:latin typeface="Consolas" panose="020B0609020204030204" pitchFamily="49" charset="0"/>
              </a:rPr>
              <a:t> </a:t>
            </a:r>
            <a:r>
              <a:rPr lang="en-US" sz="1800" b="1" dirty="0" err="1">
                <a:latin typeface="Consolas" panose="020B0609020204030204" pitchFamily="49" charset="0"/>
              </a:rPr>
              <a:t>last_grade</a:t>
            </a:r>
            <a:endParaRPr lang="en-US" sz="1800" b="1" dirty="0">
              <a:latin typeface="Consolas" panose="020B0609020204030204" pitchFamily="49" charset="0"/>
            </a:endParaRPr>
          </a:p>
          <a:p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FROM</a:t>
            </a:r>
            <a:r>
              <a:rPr lang="en-US" sz="1800" b="1" dirty="0">
                <a:latin typeface="Consolas" panose="020B0609020204030204" pitchFamily="49" charset="0"/>
              </a:rPr>
              <a:t> </a:t>
            </a:r>
            <a:r>
              <a:rPr lang="en-US" sz="1800" b="1" dirty="0" err="1">
                <a:latin typeface="Consolas" panose="020B0609020204030204" pitchFamily="49" charset="0"/>
              </a:rPr>
              <a:t>academic_record</a:t>
            </a:r>
            <a:endParaRPr lang="en-US" sz="1800" b="1" dirty="0">
              <a:latin typeface="Consolas" panose="020B0609020204030204" pitchFamily="49" charset="0"/>
            </a:endParaRPr>
          </a:p>
          <a:p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WHERE</a:t>
            </a:r>
            <a:r>
              <a:rPr lang="en-US" sz="1800" b="1" dirty="0">
                <a:latin typeface="Consolas" panose="020B0609020204030204" pitchFamily="49" charset="0"/>
              </a:rPr>
              <a:t> name = </a:t>
            </a:r>
            <a:r>
              <a:rPr lang="en-US" sz="1800" b="1" dirty="0">
                <a:solidFill>
                  <a:srgbClr val="008000"/>
                </a:solidFill>
                <a:latin typeface="Consolas" panose="020B0609020204030204" pitchFamily="49" charset="0"/>
              </a:rPr>
              <a:t>'</a:t>
            </a:r>
            <a:r>
              <a:rPr lang="en-US" sz="1800" b="1" dirty="0" err="1">
                <a:solidFill>
                  <a:srgbClr val="008000"/>
                </a:solidFill>
                <a:latin typeface="Consolas" panose="020B0609020204030204" pitchFamily="49" charset="0"/>
              </a:rPr>
              <a:t>Петя</a:t>
            </a:r>
            <a:r>
              <a:rPr lang="en-US" sz="1800" b="1" dirty="0">
                <a:solidFill>
                  <a:srgbClr val="008000"/>
                </a:solidFill>
                <a:latin typeface="Consolas" panose="020B0609020204030204" pitchFamily="49" charset="0"/>
              </a:rPr>
              <a:t>'</a:t>
            </a:r>
            <a:r>
              <a:rPr lang="en-US" sz="1800" b="1" dirty="0">
                <a:latin typeface="Consolas" panose="020B0609020204030204" pitchFamily="49" charset="0"/>
              </a:rPr>
              <a:t> </a:t>
            </a:r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AND</a:t>
            </a:r>
            <a:r>
              <a:rPr lang="en-US" sz="1800" b="1" dirty="0">
                <a:latin typeface="Consolas" panose="020B0609020204030204" pitchFamily="49" charset="0"/>
              </a:rPr>
              <a:t> subject = </a:t>
            </a:r>
            <a:r>
              <a:rPr lang="en-US" sz="1800" b="1" dirty="0">
                <a:solidFill>
                  <a:srgbClr val="008000"/>
                </a:solidFill>
                <a:latin typeface="Consolas" panose="020B0609020204030204" pitchFamily="49" charset="0"/>
              </a:rPr>
              <a:t>'</a:t>
            </a:r>
            <a:r>
              <a:rPr lang="en-US" sz="1800" b="1" dirty="0" err="1">
                <a:solidFill>
                  <a:srgbClr val="008000"/>
                </a:solidFill>
                <a:latin typeface="Consolas" panose="020B0609020204030204" pitchFamily="49" charset="0"/>
              </a:rPr>
              <a:t>физика</a:t>
            </a:r>
            <a:r>
              <a:rPr lang="en-US" sz="1800" b="1" dirty="0">
                <a:solidFill>
                  <a:srgbClr val="008000"/>
                </a:solidFill>
                <a:latin typeface="Consolas" panose="020B0609020204030204" pitchFamily="49" charset="0"/>
              </a:rPr>
              <a:t>'</a:t>
            </a:r>
          </a:p>
          <a:p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WINDOW</a:t>
            </a:r>
            <a:r>
              <a:rPr lang="en-US" sz="1800" b="1" dirty="0">
                <a:latin typeface="Consolas" panose="020B0609020204030204" pitchFamily="49" charset="0"/>
              </a:rPr>
              <a:t> w </a:t>
            </a:r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AS</a:t>
            </a:r>
            <a:r>
              <a:rPr lang="en-US" sz="1800" b="1" dirty="0">
                <a:latin typeface="Consolas" panose="020B0609020204030204" pitchFamily="49" charset="0"/>
              </a:rPr>
              <a:t> (</a:t>
            </a:r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ORDER</a:t>
            </a:r>
            <a:r>
              <a:rPr lang="en-US" sz="1800" b="1" dirty="0">
                <a:latin typeface="Consolas" panose="020B0609020204030204" pitchFamily="49" charset="0"/>
              </a:rPr>
              <a:t> </a:t>
            </a:r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BY</a:t>
            </a:r>
            <a:r>
              <a:rPr lang="en-US" sz="1800" b="1" dirty="0">
                <a:latin typeface="Consolas" panose="020B0609020204030204" pitchFamily="49" charset="0"/>
              </a:rPr>
              <a:t>  </a:t>
            </a:r>
            <a:r>
              <a:rPr lang="en-US" sz="1800" b="1" dirty="0" err="1">
                <a:latin typeface="Consolas" panose="020B0609020204030204" pitchFamily="49" charset="0"/>
              </a:rPr>
              <a:t>quartal</a:t>
            </a:r>
            <a:r>
              <a:rPr lang="en-US" sz="1800" b="1" dirty="0">
                <a:latin typeface="Consolas" panose="020B0609020204030204" pitchFamily="49" charset="0"/>
              </a:rPr>
              <a:t>)</a:t>
            </a:r>
            <a:r>
              <a:rPr lang="en-US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;</a:t>
            </a:r>
            <a:r>
              <a:rPr lang="en-US" sz="1800" b="1" dirty="0">
                <a:latin typeface="Consolas" panose="020B06090202040302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40850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64"/>
          <p:cNvSpPr txBox="1">
            <a:spLocks noGrp="1"/>
          </p:cNvSpPr>
          <p:nvPr>
            <p:ph type="title"/>
          </p:nvPr>
        </p:nvSpPr>
        <p:spPr>
          <a:xfrm>
            <a:off x="540000" y="1836000"/>
            <a:ext cx="8064000" cy="17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ru-RU"/>
              <a:t>Ваши вопросы?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ru-RU"/>
              <a:t>Перерыв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405;p62"/>
          <p:cNvSpPr txBox="1">
            <a:spLocks noGrp="1"/>
          </p:cNvSpPr>
          <p:nvPr>
            <p:ph type="title"/>
          </p:nvPr>
        </p:nvSpPr>
        <p:spPr>
          <a:xfrm>
            <a:off x="547781" y="378609"/>
            <a:ext cx="8596219" cy="325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lnSpc>
                <a:spcPct val="115000"/>
              </a:lnSpc>
              <a:buSzPts val="1100"/>
            </a:pPr>
            <a:r>
              <a:rPr lang="ru-RU" sz="1800" b="1" u="sng" dirty="0" smtClean="0">
                <a:latin typeface="IBM Plex Sans SemiBold" panose="020B0604020202020204" charset="0"/>
                <a:ea typeface="IBM Plex Sans"/>
                <a:cs typeface="IBM Plex Sans"/>
                <a:sym typeface="IBM Plex Sans"/>
              </a:rPr>
              <a:t>Временная таблица </a:t>
            </a:r>
            <a:r>
              <a:rPr lang="en-US" sz="1800" b="1" u="sng" dirty="0" smtClean="0">
                <a:latin typeface="IBM Plex Sans SemiBold" panose="020B0604020202020204" charset="0"/>
                <a:ea typeface="IBM Plex Sans"/>
                <a:cs typeface="IBM Plex Sans"/>
                <a:sym typeface="IBM Plex Sans"/>
              </a:rPr>
              <a:t>(</a:t>
            </a:r>
            <a:r>
              <a:rPr lang="en-US" sz="1800" b="1" u="sng" dirty="0" smtClean="0"/>
              <a:t>TEMPORARY</a:t>
            </a:r>
            <a:r>
              <a:rPr lang="ru-RU" sz="1800" b="1" u="sng" dirty="0" smtClean="0"/>
              <a:t> </a:t>
            </a:r>
            <a:r>
              <a:rPr lang="en-US" sz="1800" b="1" u="sng" dirty="0" smtClean="0"/>
              <a:t> TABLE)</a:t>
            </a:r>
            <a:r>
              <a:rPr lang="ru-RU" sz="1800" b="1" dirty="0">
                <a:latin typeface="IBM Plex Sans SemiBold" panose="020B0604020202020204" charset="0"/>
                <a:ea typeface="IBM Plex Sans"/>
                <a:cs typeface="IBM Plex Sans"/>
                <a:sym typeface="IBM Plex Sans"/>
              </a:rPr>
              <a:t/>
            </a:r>
            <a:br>
              <a:rPr lang="ru-RU" sz="1800" b="1" dirty="0">
                <a:latin typeface="IBM Plex Sans SemiBold" panose="020B0604020202020204" charset="0"/>
                <a:ea typeface="IBM Plex Sans"/>
                <a:cs typeface="IBM Plex Sans"/>
                <a:sym typeface="IBM Plex Sans"/>
              </a:rPr>
            </a:br>
            <a:endParaRPr sz="1800" b="1" dirty="0">
              <a:latin typeface="IBM Plex Sans SemiBold" panose="020B0604020202020204" charset="0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8" name="Google Shape;405;p62"/>
          <p:cNvSpPr txBox="1">
            <a:spLocks/>
          </p:cNvSpPr>
          <p:nvPr/>
        </p:nvSpPr>
        <p:spPr>
          <a:xfrm>
            <a:off x="547779" y="1499774"/>
            <a:ext cx="8596219" cy="232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pPr>
              <a:lnSpc>
                <a:spcPct val="115000"/>
              </a:lnSpc>
              <a:buSzPts val="1100"/>
            </a:pPr>
            <a:r>
              <a:rPr lang="ru-RU" sz="1800" b="1" u="sng" dirty="0" smtClean="0">
                <a:latin typeface="IBM Plex Sans SemiBold" panose="020B0604020202020204" charset="0"/>
                <a:ea typeface="IBM Plex Sans"/>
                <a:cs typeface="IBM Plex Sans"/>
                <a:sym typeface="IBM Plex Sans"/>
              </a:rPr>
              <a:t>Общее табличное выражение (</a:t>
            </a:r>
            <a:r>
              <a:rPr lang="en-US" sz="1800" b="1" u="sng" dirty="0" smtClean="0">
                <a:latin typeface="IBM Plex Sans SemiBold" panose="020B0604020202020204" charset="0"/>
                <a:ea typeface="IBM Plex Sans"/>
                <a:cs typeface="IBM Plex Sans"/>
                <a:sym typeface="IBM Plex Sans"/>
              </a:rPr>
              <a:t>WITH</a:t>
            </a:r>
            <a:r>
              <a:rPr lang="en-US" sz="1800" b="1" u="sng" dirty="0" smtClean="0"/>
              <a:t>)</a:t>
            </a:r>
            <a:r>
              <a:rPr lang="en-US" sz="1800" b="1" dirty="0" smtClean="0">
                <a:latin typeface="IBM Plex Sans SemiBold" panose="020B0604020202020204" charset="0"/>
                <a:ea typeface="IBM Plex Sans"/>
                <a:cs typeface="IBM Plex Sans"/>
                <a:sym typeface="IBM Plex Sans"/>
              </a:rPr>
              <a:t/>
            </a:r>
            <a:br>
              <a:rPr lang="en-US" sz="1800" b="1" dirty="0" smtClean="0">
                <a:latin typeface="IBM Plex Sans SemiBold" panose="020B0604020202020204" charset="0"/>
                <a:ea typeface="IBM Plex Sans"/>
                <a:cs typeface="IBM Plex Sans"/>
                <a:sym typeface="IBM Plex Sans"/>
              </a:rPr>
            </a:br>
            <a:endParaRPr lang="en-US" sz="1800" b="1" dirty="0">
              <a:latin typeface="IBM Plex Sans SemiBold" panose="020B0604020202020204" charset="0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9" name="Google Shape;405;p62"/>
          <p:cNvSpPr txBox="1">
            <a:spLocks/>
          </p:cNvSpPr>
          <p:nvPr/>
        </p:nvSpPr>
        <p:spPr>
          <a:xfrm>
            <a:off x="547778" y="3358517"/>
            <a:ext cx="8596219" cy="232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pPr>
              <a:lnSpc>
                <a:spcPct val="115000"/>
              </a:lnSpc>
              <a:buSzPts val="1100"/>
            </a:pPr>
            <a:r>
              <a:rPr lang="ru-RU" sz="1800" b="1" u="sng" dirty="0" smtClean="0">
                <a:latin typeface="IBM Plex Sans SemiBold" panose="020B0604020202020204" charset="0"/>
                <a:ea typeface="IBM Plex Sans"/>
                <a:cs typeface="IBM Plex Sans"/>
                <a:sym typeface="IBM Plex Sans"/>
              </a:rPr>
              <a:t>Представление (</a:t>
            </a:r>
            <a:r>
              <a:rPr lang="en-US" sz="1800" b="1" u="sng" dirty="0" smtClean="0">
                <a:latin typeface="IBM Plex Sans SemiBold" panose="020B0604020202020204" charset="0"/>
                <a:ea typeface="IBM Plex Sans"/>
                <a:cs typeface="IBM Plex Sans"/>
                <a:sym typeface="IBM Plex Sans"/>
              </a:rPr>
              <a:t>VIEW</a:t>
            </a:r>
            <a:r>
              <a:rPr lang="en-US" sz="1800" b="1" u="sng" dirty="0" smtClean="0"/>
              <a:t>)</a:t>
            </a:r>
            <a:r>
              <a:rPr lang="en-US" sz="1800" b="1" dirty="0" smtClean="0">
                <a:latin typeface="IBM Plex Sans SemiBold" panose="020B0604020202020204" charset="0"/>
                <a:ea typeface="IBM Plex Sans"/>
                <a:cs typeface="IBM Plex Sans"/>
                <a:sym typeface="IBM Plex Sans"/>
              </a:rPr>
              <a:t/>
            </a:r>
            <a:br>
              <a:rPr lang="en-US" sz="1800" b="1" dirty="0" smtClean="0">
                <a:latin typeface="IBM Plex Sans SemiBold" panose="020B0604020202020204" charset="0"/>
                <a:ea typeface="IBM Plex Sans"/>
                <a:cs typeface="IBM Plex Sans"/>
                <a:sym typeface="IBM Plex Sans"/>
              </a:rPr>
            </a:br>
            <a:endParaRPr lang="en-US" sz="1800" b="1" dirty="0">
              <a:latin typeface="IBM Plex Sans SemiBold" panose="020B0604020202020204" charset="0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469959" y="778835"/>
            <a:ext cx="843084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CREATE</a:t>
            </a:r>
            <a:r>
              <a:rPr lang="en-US" sz="1800" b="1" dirty="0">
                <a:latin typeface="Consolas" panose="020B0609020204030204" pitchFamily="49" charset="0"/>
              </a:rPr>
              <a:t> </a:t>
            </a:r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TEMPORARY</a:t>
            </a:r>
            <a:r>
              <a:rPr lang="en-US" sz="1800" b="1" dirty="0">
                <a:latin typeface="Consolas" panose="020B0609020204030204" pitchFamily="49" charset="0"/>
              </a:rPr>
              <a:t> </a:t>
            </a:r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TABLE</a:t>
            </a:r>
            <a:r>
              <a:rPr lang="en-US" sz="1800" b="1" dirty="0">
                <a:latin typeface="Consolas" panose="020B0609020204030204" pitchFamily="49" charset="0"/>
              </a:rPr>
              <a:t> </a:t>
            </a:r>
            <a:r>
              <a:rPr lang="en-US" sz="1800" b="1" dirty="0" err="1">
                <a:latin typeface="Consolas" panose="020B0609020204030204" pitchFamily="49" charset="0"/>
              </a:rPr>
              <a:t>new_tbl</a:t>
            </a:r>
            <a:r>
              <a:rPr lang="en-US" sz="1800" b="1" dirty="0">
                <a:latin typeface="Consolas" panose="020B0609020204030204" pitchFamily="49" charset="0"/>
              </a:rPr>
              <a:t> </a:t>
            </a:r>
            <a:endParaRPr lang="en-US" sz="1800" b="1" dirty="0" smtClean="0">
              <a:latin typeface="Consolas" panose="020B0609020204030204" pitchFamily="49" charset="0"/>
            </a:endParaRPr>
          </a:p>
          <a:p>
            <a:r>
              <a:rPr lang="en-US" sz="1800" b="1" dirty="0" smtClean="0">
                <a:solidFill>
                  <a:srgbClr val="800000"/>
                </a:solidFill>
                <a:latin typeface="Consolas" panose="020B0609020204030204" pitchFamily="49" charset="0"/>
              </a:rPr>
              <a:t>SELECT</a:t>
            </a:r>
            <a:r>
              <a:rPr lang="en-US" sz="1800" b="1" dirty="0" smtClean="0">
                <a:latin typeface="Consolas" panose="020B0609020204030204" pitchFamily="49" charset="0"/>
              </a:rPr>
              <a:t> </a:t>
            </a:r>
            <a:r>
              <a:rPr lang="en-US" sz="1800" b="1" dirty="0">
                <a:latin typeface="Consolas" panose="020B0609020204030204" pitchFamily="49" charset="0"/>
              </a:rPr>
              <a:t>* </a:t>
            </a:r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FROM</a:t>
            </a:r>
            <a:r>
              <a:rPr lang="en-US" sz="1800" b="1" dirty="0">
                <a:latin typeface="Consolas" panose="020B0609020204030204" pitchFamily="49" charset="0"/>
              </a:rPr>
              <a:t> </a:t>
            </a:r>
            <a:r>
              <a:rPr lang="en-US" sz="1800" b="1" dirty="0" err="1">
                <a:latin typeface="Consolas" panose="020B0609020204030204" pitchFamily="49" charset="0"/>
              </a:rPr>
              <a:t>orig_tbl</a:t>
            </a:r>
            <a:r>
              <a:rPr lang="en-US" sz="1800" b="1" dirty="0">
                <a:latin typeface="Consolas" panose="020B0609020204030204" pitchFamily="49" charset="0"/>
              </a:rPr>
              <a:t> </a:t>
            </a:r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LIMIT</a:t>
            </a:r>
            <a:r>
              <a:rPr lang="en-US" sz="1800" b="1" dirty="0">
                <a:latin typeface="Consolas" panose="020B0609020204030204" pitchFamily="49" charset="0"/>
              </a:rPr>
              <a:t> </a:t>
            </a:r>
            <a:r>
              <a:rPr lang="en-US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0</a:t>
            </a:r>
            <a:r>
              <a:rPr lang="en-US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;</a:t>
            </a:r>
            <a:endParaRPr lang="ru-RU" sz="1800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547779" y="1806580"/>
            <a:ext cx="725683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WITH</a:t>
            </a:r>
          </a:p>
          <a:p>
            <a:r>
              <a:rPr lang="en-US" sz="1800" dirty="0">
                <a:latin typeface="Consolas" panose="020B0609020204030204" pitchFamily="49" charset="0"/>
              </a:rPr>
              <a:t>  cte1 </a:t>
            </a:r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AS</a:t>
            </a:r>
            <a:r>
              <a:rPr lang="en-US" sz="1800" b="1" dirty="0">
                <a:latin typeface="Consolas" panose="020B0609020204030204" pitchFamily="49" charset="0"/>
              </a:rPr>
              <a:t> (</a:t>
            </a:r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SELECT</a:t>
            </a:r>
            <a:r>
              <a:rPr lang="en-US" sz="1800" b="1" dirty="0">
                <a:latin typeface="Consolas" panose="020B0609020204030204" pitchFamily="49" charset="0"/>
              </a:rPr>
              <a:t> a, b </a:t>
            </a:r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FROM</a:t>
            </a:r>
            <a:r>
              <a:rPr lang="en-US" sz="1800" b="1" dirty="0">
                <a:latin typeface="Consolas" panose="020B0609020204030204" pitchFamily="49" charset="0"/>
              </a:rPr>
              <a:t> table1),</a:t>
            </a:r>
          </a:p>
          <a:p>
            <a:r>
              <a:rPr lang="en-US" sz="1800" dirty="0">
                <a:latin typeface="Consolas" panose="020B0609020204030204" pitchFamily="49" charset="0"/>
              </a:rPr>
              <a:t>  cte2 </a:t>
            </a:r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AS</a:t>
            </a:r>
            <a:r>
              <a:rPr lang="en-US" sz="1800" b="1" dirty="0">
                <a:latin typeface="Consolas" panose="020B0609020204030204" pitchFamily="49" charset="0"/>
              </a:rPr>
              <a:t> (</a:t>
            </a:r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SELECT</a:t>
            </a:r>
            <a:r>
              <a:rPr lang="en-US" sz="1800" b="1" dirty="0">
                <a:latin typeface="Consolas" panose="020B0609020204030204" pitchFamily="49" charset="0"/>
              </a:rPr>
              <a:t> c, d </a:t>
            </a:r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FROM</a:t>
            </a:r>
            <a:r>
              <a:rPr lang="en-US" sz="1800" b="1" dirty="0">
                <a:latin typeface="Consolas" panose="020B0609020204030204" pitchFamily="49" charset="0"/>
              </a:rPr>
              <a:t> table2)</a:t>
            </a:r>
          </a:p>
          <a:p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SELECT</a:t>
            </a:r>
            <a:r>
              <a:rPr lang="en-US" sz="1800" b="1" dirty="0">
                <a:latin typeface="Consolas" panose="020B0609020204030204" pitchFamily="49" charset="0"/>
              </a:rPr>
              <a:t> b, d </a:t>
            </a:r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FROM</a:t>
            </a:r>
            <a:r>
              <a:rPr lang="en-US" sz="1800" b="1" dirty="0">
                <a:latin typeface="Consolas" panose="020B0609020204030204" pitchFamily="49" charset="0"/>
              </a:rPr>
              <a:t> cte1 </a:t>
            </a:r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JOIN</a:t>
            </a:r>
            <a:r>
              <a:rPr lang="en-US" sz="1800" b="1" dirty="0">
                <a:latin typeface="Consolas" panose="020B0609020204030204" pitchFamily="49" charset="0"/>
              </a:rPr>
              <a:t> cte2</a:t>
            </a:r>
          </a:p>
          <a:p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WHERE</a:t>
            </a:r>
            <a:r>
              <a:rPr lang="en-US" sz="1800" b="1" dirty="0">
                <a:latin typeface="Consolas" panose="020B0609020204030204" pitchFamily="49" charset="0"/>
              </a:rPr>
              <a:t> cte1.a = cte2.c</a:t>
            </a:r>
            <a:r>
              <a:rPr lang="en-US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;</a:t>
            </a:r>
            <a:endParaRPr lang="ru-RU" sz="1800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547778" y="3785127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CREATE</a:t>
            </a:r>
            <a:r>
              <a:rPr lang="en-US" sz="1800" b="1" dirty="0">
                <a:latin typeface="Consolas" panose="020B0609020204030204" pitchFamily="49" charset="0"/>
              </a:rPr>
              <a:t> </a:t>
            </a:r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OR</a:t>
            </a:r>
            <a:r>
              <a:rPr lang="en-US" sz="1800" b="1" dirty="0">
                <a:latin typeface="Consolas" panose="020B0609020204030204" pitchFamily="49" charset="0"/>
              </a:rPr>
              <a:t> </a:t>
            </a:r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REPLACE</a:t>
            </a:r>
            <a:r>
              <a:rPr lang="en-US" sz="1800" b="1" dirty="0">
                <a:latin typeface="Consolas" panose="020B0609020204030204" pitchFamily="49" charset="0"/>
              </a:rPr>
              <a:t> </a:t>
            </a:r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VIEW</a:t>
            </a:r>
            <a:r>
              <a:rPr lang="en-US" sz="1800" b="1" dirty="0">
                <a:latin typeface="Consolas" panose="020B0609020204030204" pitchFamily="49" charset="0"/>
              </a:rPr>
              <a:t> </a:t>
            </a:r>
            <a:r>
              <a:rPr lang="en-US" sz="1800" b="1" dirty="0" err="1">
                <a:latin typeface="Consolas" panose="020B0609020204030204" pitchFamily="49" charset="0"/>
              </a:rPr>
              <a:t>v_tbl</a:t>
            </a:r>
            <a:r>
              <a:rPr lang="en-US" sz="1800" b="1" dirty="0">
                <a:latin typeface="Consolas" panose="020B0609020204030204" pitchFamily="49" charset="0"/>
              </a:rPr>
              <a:t> </a:t>
            </a:r>
          </a:p>
          <a:p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SELECT</a:t>
            </a:r>
            <a:r>
              <a:rPr lang="en-US" sz="1800" b="1" dirty="0">
                <a:latin typeface="Consolas" panose="020B0609020204030204" pitchFamily="49" charset="0"/>
              </a:rPr>
              <a:t> * </a:t>
            </a:r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FROM</a:t>
            </a:r>
            <a:r>
              <a:rPr lang="en-US" sz="1800" b="1" dirty="0">
                <a:latin typeface="Consolas" panose="020B0609020204030204" pitchFamily="49" charset="0"/>
              </a:rPr>
              <a:t> </a:t>
            </a:r>
            <a:r>
              <a:rPr lang="en-US" sz="1800" b="1" dirty="0" err="1">
                <a:latin typeface="Consolas" panose="020B0609020204030204" pitchFamily="49" charset="0"/>
              </a:rPr>
              <a:t>orig_tbl</a:t>
            </a:r>
            <a:r>
              <a:rPr lang="en-US" sz="1800" b="1" dirty="0">
                <a:latin typeface="Consolas" panose="020B0609020204030204" pitchFamily="49" charset="0"/>
              </a:rPr>
              <a:t> </a:t>
            </a:r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LIMIT</a:t>
            </a:r>
            <a:r>
              <a:rPr lang="en-US" sz="1800" b="1" dirty="0">
                <a:latin typeface="Consolas" panose="020B0609020204030204" pitchFamily="49" charset="0"/>
              </a:rPr>
              <a:t> </a:t>
            </a:r>
            <a:r>
              <a:rPr lang="en-US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0</a:t>
            </a:r>
            <a:r>
              <a:rPr lang="en-US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;</a:t>
            </a:r>
            <a:endParaRPr lang="ru-RU" sz="1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65"/>
          <p:cNvSpPr txBox="1">
            <a:spLocks noGrp="1"/>
          </p:cNvSpPr>
          <p:nvPr>
            <p:ph type="title"/>
          </p:nvPr>
        </p:nvSpPr>
        <p:spPr>
          <a:xfrm>
            <a:off x="431050" y="621800"/>
            <a:ext cx="5995200" cy="4358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600"/>
              <a:buNone/>
            </a:pPr>
            <a:r>
              <a:rPr lang="ru-RU" sz="1800" dirty="0" smtClean="0"/>
              <a:t>Задача 3. Для базы</a:t>
            </a:r>
            <a:r>
              <a:rPr lang="en-US" sz="1800" dirty="0" smtClean="0"/>
              <a:t> lesson_4 </a:t>
            </a:r>
            <a:r>
              <a:rPr lang="ru-RU" sz="1800" dirty="0" smtClean="0"/>
              <a:t>решите :</a:t>
            </a:r>
            <a:endParaRPr sz="1800" dirty="0"/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600"/>
              <a:buNone/>
            </a:pPr>
            <a:endParaRPr sz="1800" dirty="0"/>
          </a:p>
        </p:txBody>
      </p:sp>
      <p:pic>
        <p:nvPicPr>
          <p:cNvPr id="427" name="Google Shape;427;p6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95172" y="205032"/>
            <a:ext cx="1868028" cy="1868029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Google Shape;428;p65"/>
          <p:cNvSpPr/>
          <p:nvPr/>
        </p:nvSpPr>
        <p:spPr>
          <a:xfrm>
            <a:off x="6497650" y="669660"/>
            <a:ext cx="1467300" cy="5031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ru-RU" sz="2600">
                <a:latin typeface="IBM Plex Sans"/>
                <a:ea typeface="IBM Plex Sans"/>
                <a:cs typeface="IBM Plex Sans"/>
                <a:sym typeface="IBM Plex Sans"/>
              </a:rPr>
              <a:t>20</a:t>
            </a:r>
            <a:r>
              <a:rPr lang="ru-RU" sz="26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мин</a:t>
            </a:r>
            <a:endParaRPr sz="2600" b="0" i="0" u="none" strike="noStrike" cap="non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3971" y="1637388"/>
            <a:ext cx="6133365" cy="3335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82600" indent="-342900">
              <a:lnSpc>
                <a:spcPct val="115000"/>
              </a:lnSpc>
              <a:spcBef>
                <a:spcPts val="1000"/>
              </a:spcBef>
              <a:buClr>
                <a:schemeClr val="dk1"/>
              </a:buClr>
              <a:buSzPts val="1400"/>
              <a:buFont typeface="+mj-lt"/>
              <a:buAutoNum type="arabicPeriod"/>
            </a:pPr>
            <a:r>
              <a:rPr lang="ru-RU" sz="1600" dirty="0" smtClean="0">
                <a:solidFill>
                  <a:srgbClr val="0F111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создайте </a:t>
            </a:r>
            <a:r>
              <a:rPr lang="ru-RU" sz="1600" dirty="0">
                <a:solidFill>
                  <a:srgbClr val="0F111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представление, в котором будут выводится все сообщения, в которых </a:t>
            </a:r>
            <a:r>
              <a:rPr lang="ru-RU" sz="1600" dirty="0" smtClean="0">
                <a:solidFill>
                  <a:srgbClr val="0F111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принимал участие пользователь </a:t>
            </a:r>
            <a:r>
              <a:rPr lang="ru-RU" sz="1600" dirty="0">
                <a:solidFill>
                  <a:srgbClr val="0F111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с </a:t>
            </a:r>
            <a:r>
              <a:rPr lang="ru-RU" sz="1600" dirty="0" err="1">
                <a:solidFill>
                  <a:srgbClr val="0F111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id</a:t>
            </a:r>
            <a:r>
              <a:rPr lang="ru-RU" sz="1600" dirty="0">
                <a:solidFill>
                  <a:srgbClr val="0F111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 = </a:t>
            </a:r>
            <a:r>
              <a:rPr lang="ru-RU" sz="1600" dirty="0" smtClean="0">
                <a:solidFill>
                  <a:srgbClr val="0F111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1</a:t>
            </a:r>
            <a:r>
              <a:rPr lang="en-US" sz="1600" dirty="0" smtClean="0">
                <a:solidFill>
                  <a:srgbClr val="0F111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;</a:t>
            </a:r>
            <a:endParaRPr lang="ru-RU" sz="1600" dirty="0" smtClean="0">
              <a:solidFill>
                <a:srgbClr val="0F1111"/>
              </a:solidFill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82600" indent="-342900">
              <a:lnSpc>
                <a:spcPct val="115000"/>
              </a:lnSpc>
              <a:spcBef>
                <a:spcPts val="1000"/>
              </a:spcBef>
              <a:buClr>
                <a:schemeClr val="dk1"/>
              </a:buClr>
              <a:buSzPts val="1400"/>
              <a:buFont typeface="+mj-lt"/>
              <a:buAutoNum type="arabicPeriod"/>
            </a:pPr>
            <a:endParaRPr lang="ru-RU" sz="1600" dirty="0">
              <a:solidFill>
                <a:srgbClr val="0F1111"/>
              </a:solidFill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82600" lvl="0" indent="-342900">
              <a:lnSpc>
                <a:spcPct val="115000"/>
              </a:lnSpc>
              <a:buClr>
                <a:srgbClr val="0F1111"/>
              </a:buClr>
              <a:buSzPts val="1400"/>
              <a:buFont typeface="+mj-lt"/>
              <a:buAutoNum type="arabicPeriod"/>
            </a:pPr>
            <a:r>
              <a:rPr lang="ru-RU" sz="1600" dirty="0" smtClean="0">
                <a:solidFill>
                  <a:srgbClr val="0F111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найдите </a:t>
            </a:r>
            <a:r>
              <a:rPr lang="ru-RU" sz="1600" dirty="0">
                <a:solidFill>
                  <a:srgbClr val="0F111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друзей у  друзей пользователя с </a:t>
            </a:r>
            <a:r>
              <a:rPr lang="ru-RU" sz="1600" dirty="0" err="1">
                <a:solidFill>
                  <a:srgbClr val="0F111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id</a:t>
            </a:r>
            <a:r>
              <a:rPr lang="ru-RU" sz="1600" dirty="0">
                <a:solidFill>
                  <a:srgbClr val="0F111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 = </a:t>
            </a:r>
            <a:r>
              <a:rPr lang="ru-RU" sz="1600" dirty="0" smtClean="0">
                <a:solidFill>
                  <a:srgbClr val="0F111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1 и поместите </a:t>
            </a:r>
            <a:r>
              <a:rPr lang="ru-RU" sz="1600" dirty="0">
                <a:solidFill>
                  <a:srgbClr val="0F111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выборку в </a:t>
            </a:r>
            <a:r>
              <a:rPr lang="ru-RU" sz="1600" dirty="0" smtClean="0">
                <a:solidFill>
                  <a:srgbClr val="0F111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представление</a:t>
            </a:r>
            <a:r>
              <a:rPr lang="en-US" sz="1600" i="1" dirty="0" smtClean="0">
                <a:solidFill>
                  <a:srgbClr val="0F111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;</a:t>
            </a:r>
            <a:r>
              <a:rPr lang="ru-RU" sz="1600" i="1" dirty="0" smtClean="0">
                <a:solidFill>
                  <a:srgbClr val="0F111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br>
              <a:rPr lang="ru-RU" sz="1600" i="1" dirty="0" smtClean="0">
                <a:solidFill>
                  <a:srgbClr val="0F111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lang="ru-RU" sz="1600" i="1" dirty="0" smtClean="0">
                <a:solidFill>
                  <a:srgbClr val="0F111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(</a:t>
            </a:r>
            <a:r>
              <a:rPr lang="ru-RU" sz="1600" i="1" dirty="0">
                <a:solidFill>
                  <a:srgbClr val="0F111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решение задачи с помощью </a:t>
            </a:r>
            <a:r>
              <a:rPr lang="en-US" sz="1600" i="1" dirty="0">
                <a:solidFill>
                  <a:srgbClr val="0F111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CTE)</a:t>
            </a:r>
          </a:p>
          <a:p>
            <a:pPr marL="482600" lvl="0" indent="-342900">
              <a:lnSpc>
                <a:spcPct val="115000"/>
              </a:lnSpc>
              <a:buClr>
                <a:srgbClr val="0F1111"/>
              </a:buClr>
              <a:buSzPts val="1400"/>
              <a:buFont typeface="+mj-lt"/>
              <a:buAutoNum type="arabicPeriod"/>
            </a:pPr>
            <a:endParaRPr lang="en-US" sz="1600" i="1" dirty="0" smtClean="0">
              <a:solidFill>
                <a:srgbClr val="0F1111"/>
              </a:solidFill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82600" lvl="0" indent="-342900">
              <a:lnSpc>
                <a:spcPct val="115000"/>
              </a:lnSpc>
              <a:buClr>
                <a:srgbClr val="0F1111"/>
              </a:buClr>
              <a:buSzPts val="1400"/>
              <a:buFont typeface="+mj-lt"/>
              <a:buAutoNum type="arabicPeriod"/>
            </a:pPr>
            <a:r>
              <a:rPr lang="ru-RU" sz="1600" dirty="0" smtClean="0">
                <a:solidFill>
                  <a:srgbClr val="0F111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 найдите </a:t>
            </a:r>
            <a:r>
              <a:rPr lang="ru-RU" sz="1600" dirty="0">
                <a:solidFill>
                  <a:srgbClr val="0F111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друзей у  друзей пользователя с </a:t>
            </a:r>
            <a:r>
              <a:rPr lang="ru-RU" sz="1600" dirty="0" err="1">
                <a:solidFill>
                  <a:srgbClr val="0F111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id</a:t>
            </a:r>
            <a:r>
              <a:rPr lang="ru-RU" sz="1600" dirty="0">
                <a:solidFill>
                  <a:srgbClr val="0F111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 = </a:t>
            </a:r>
            <a:r>
              <a:rPr lang="ru-RU" sz="1600" dirty="0" smtClean="0">
                <a:solidFill>
                  <a:srgbClr val="0F111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1. </a:t>
            </a:r>
            <a:br>
              <a:rPr lang="ru-RU" sz="1600" dirty="0" smtClean="0">
                <a:solidFill>
                  <a:srgbClr val="0F111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lang="ru-RU" sz="1600" i="1" dirty="0" smtClean="0">
                <a:solidFill>
                  <a:srgbClr val="0F111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(</a:t>
            </a:r>
            <a:r>
              <a:rPr lang="ru-RU" sz="1600" i="1" dirty="0">
                <a:solidFill>
                  <a:srgbClr val="0F111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решение задачи с помощью </a:t>
            </a:r>
            <a:r>
              <a:rPr lang="ru-RU" sz="1600" i="1" dirty="0" smtClean="0">
                <a:solidFill>
                  <a:srgbClr val="0F111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представления </a:t>
            </a:r>
            <a:r>
              <a:rPr lang="en-US" sz="1600" i="1" dirty="0" smtClean="0">
                <a:solidFill>
                  <a:srgbClr val="0F111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“</a:t>
            </a:r>
            <a:r>
              <a:rPr lang="ru-RU" sz="1600" i="1" dirty="0" smtClean="0">
                <a:solidFill>
                  <a:srgbClr val="0F111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друзья</a:t>
            </a:r>
            <a:r>
              <a:rPr lang="en-US" sz="1600" i="1" dirty="0" smtClean="0">
                <a:solidFill>
                  <a:srgbClr val="0F111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”</a:t>
            </a:r>
            <a:r>
              <a:rPr lang="ru-RU" sz="1600" i="1" dirty="0" smtClean="0">
                <a:solidFill>
                  <a:srgbClr val="0F111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)</a:t>
            </a:r>
            <a:r>
              <a:rPr lang="ru-RU" sz="1600" dirty="0">
                <a:solidFill>
                  <a:srgbClr val="0F111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/>
            </a:r>
            <a:br>
              <a:rPr lang="ru-RU" sz="1600" dirty="0">
                <a:solidFill>
                  <a:srgbClr val="0F111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</a:br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2514188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65"/>
          <p:cNvSpPr txBox="1">
            <a:spLocks noGrp="1"/>
          </p:cNvSpPr>
          <p:nvPr>
            <p:ph type="title"/>
          </p:nvPr>
        </p:nvSpPr>
        <p:spPr>
          <a:xfrm>
            <a:off x="431050" y="621800"/>
            <a:ext cx="5995200" cy="4358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600"/>
              <a:buNone/>
            </a:pPr>
            <a:r>
              <a:rPr lang="ru-RU" sz="1800" dirty="0" smtClean="0"/>
              <a:t>Решение 3. Для базы</a:t>
            </a:r>
            <a:r>
              <a:rPr lang="en-US" sz="1800" dirty="0" smtClean="0"/>
              <a:t> lesson_4 </a:t>
            </a:r>
            <a:r>
              <a:rPr lang="ru-RU" sz="1800" dirty="0" smtClean="0"/>
              <a:t>решите :</a:t>
            </a:r>
            <a:endParaRPr sz="1800" dirty="0"/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600"/>
              <a:buNone/>
            </a:pPr>
            <a:endParaRPr sz="1800" dirty="0"/>
          </a:p>
        </p:txBody>
      </p:sp>
      <p:sp>
        <p:nvSpPr>
          <p:cNvPr id="2" name="TextBox 1"/>
          <p:cNvSpPr txBox="1"/>
          <p:nvPr/>
        </p:nvSpPr>
        <p:spPr>
          <a:xfrm>
            <a:off x="209069" y="1141277"/>
            <a:ext cx="8448548" cy="941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9700">
              <a:lnSpc>
                <a:spcPct val="115000"/>
              </a:lnSpc>
              <a:spcBef>
                <a:spcPts val="1000"/>
              </a:spcBef>
              <a:buClr>
                <a:schemeClr val="dk1"/>
              </a:buClr>
              <a:buSzPts val="1400"/>
            </a:pPr>
            <a:r>
              <a:rPr lang="ru-RU" sz="1600" dirty="0" smtClean="0">
                <a:solidFill>
                  <a:srgbClr val="0F111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1. создайте </a:t>
            </a:r>
            <a:r>
              <a:rPr lang="ru-RU" sz="1600" dirty="0">
                <a:solidFill>
                  <a:srgbClr val="0F111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представление, в котором будут выводится все сообщения, в которых </a:t>
            </a:r>
            <a:r>
              <a:rPr lang="ru-RU" sz="1600" dirty="0" smtClean="0">
                <a:solidFill>
                  <a:srgbClr val="0F111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принимал участие пользователь </a:t>
            </a:r>
            <a:r>
              <a:rPr lang="ru-RU" sz="1600" dirty="0">
                <a:solidFill>
                  <a:srgbClr val="0F111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с </a:t>
            </a:r>
            <a:r>
              <a:rPr lang="ru-RU" sz="1600" dirty="0" err="1">
                <a:solidFill>
                  <a:srgbClr val="0F111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id</a:t>
            </a:r>
            <a:r>
              <a:rPr lang="ru-RU" sz="1600" dirty="0">
                <a:solidFill>
                  <a:srgbClr val="0F111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 = </a:t>
            </a:r>
            <a:r>
              <a:rPr lang="ru-RU" sz="1600" dirty="0" smtClean="0">
                <a:solidFill>
                  <a:srgbClr val="0F111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1</a:t>
            </a:r>
            <a:r>
              <a:rPr lang="en-US" sz="1600" dirty="0" smtClean="0">
                <a:solidFill>
                  <a:srgbClr val="0F111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;</a:t>
            </a:r>
            <a:r>
              <a:rPr lang="ru-RU" sz="1600" dirty="0">
                <a:solidFill>
                  <a:srgbClr val="0F111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/>
            </a:r>
            <a:br>
              <a:rPr lang="ru-RU" sz="1600" dirty="0">
                <a:solidFill>
                  <a:srgbClr val="0F111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</a:br>
            <a:endParaRPr lang="ru-RU" sz="1600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2044838" y="2366003"/>
            <a:ext cx="6717323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CREATE</a:t>
            </a:r>
            <a:r>
              <a:rPr lang="en-US" sz="1600" b="1" dirty="0"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OR</a:t>
            </a:r>
            <a:r>
              <a:rPr lang="en-US" sz="1600" b="1" dirty="0"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REPLACE</a:t>
            </a:r>
            <a:r>
              <a:rPr lang="en-US" sz="1600" b="1" dirty="0"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VIEW</a:t>
            </a:r>
            <a:r>
              <a:rPr lang="en-US" sz="1600" b="1" dirty="0">
                <a:latin typeface="Consolas" panose="020B0609020204030204" pitchFamily="49" charset="0"/>
              </a:rPr>
              <a:t> </a:t>
            </a:r>
            <a:r>
              <a:rPr lang="en-US" sz="1600" b="1" dirty="0" err="1">
                <a:latin typeface="Consolas" panose="020B0609020204030204" pitchFamily="49" charset="0"/>
              </a:rPr>
              <a:t>v_messages_user</a:t>
            </a:r>
            <a:r>
              <a:rPr lang="en-US" sz="1600" b="1" dirty="0"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AS</a:t>
            </a:r>
          </a:p>
          <a:p>
            <a:r>
              <a:rPr lang="en-US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SELECT</a:t>
            </a:r>
            <a:r>
              <a:rPr lang="en-US" sz="1600" b="1" dirty="0">
                <a:latin typeface="Consolas" panose="020B0609020204030204" pitchFamily="49" charset="0"/>
              </a:rPr>
              <a:t> id, body </a:t>
            </a:r>
            <a:r>
              <a:rPr lang="en-US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FROM</a:t>
            </a:r>
            <a:r>
              <a:rPr lang="en-US" sz="1600" b="1" dirty="0">
                <a:latin typeface="Consolas" panose="020B0609020204030204" pitchFamily="49" charset="0"/>
              </a:rPr>
              <a:t> lesson_4.messages</a:t>
            </a:r>
          </a:p>
          <a:p>
            <a:r>
              <a:rPr lang="ru-RU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WHERE</a:t>
            </a:r>
            <a:r>
              <a:rPr lang="ru-RU" sz="1600" b="1" dirty="0">
                <a:latin typeface="Consolas" panose="020B0609020204030204" pitchFamily="49" charset="0"/>
              </a:rPr>
              <a:t> </a:t>
            </a:r>
            <a:r>
              <a:rPr lang="ru-RU" sz="1600" b="1" dirty="0" err="1">
                <a:latin typeface="Consolas" panose="020B0609020204030204" pitchFamily="49" charset="0"/>
              </a:rPr>
              <a:t>from_user_id</a:t>
            </a:r>
            <a:r>
              <a:rPr lang="ru-RU" sz="1600" b="1" dirty="0">
                <a:latin typeface="Consolas" panose="020B0609020204030204" pitchFamily="49" charset="0"/>
              </a:rPr>
              <a:t> = </a:t>
            </a:r>
            <a:r>
              <a:rPr lang="ru-RU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1</a:t>
            </a:r>
            <a:r>
              <a:rPr lang="ru-RU" sz="1600" b="1" dirty="0">
                <a:latin typeface="Consolas" panose="020B0609020204030204" pitchFamily="49" charset="0"/>
              </a:rPr>
              <a:t> </a:t>
            </a:r>
            <a:r>
              <a:rPr lang="ru-RU" sz="1600" b="1" dirty="0">
                <a:solidFill>
                  <a:srgbClr val="808080"/>
                </a:solidFill>
                <a:latin typeface="Consolas" panose="020B0609020204030204" pitchFamily="49" charset="0"/>
              </a:rPr>
              <a:t>-- от пользователя</a:t>
            </a:r>
          </a:p>
          <a:p>
            <a:r>
              <a:rPr lang="ru-RU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OR</a:t>
            </a:r>
            <a:r>
              <a:rPr lang="ru-RU" sz="1600" b="1" dirty="0">
                <a:latin typeface="Consolas" panose="020B0609020204030204" pitchFamily="49" charset="0"/>
              </a:rPr>
              <a:t> </a:t>
            </a:r>
            <a:r>
              <a:rPr lang="ru-RU" sz="1600" b="1" dirty="0" err="1">
                <a:latin typeface="Consolas" panose="020B0609020204030204" pitchFamily="49" charset="0"/>
              </a:rPr>
              <a:t>to_user_id</a:t>
            </a:r>
            <a:r>
              <a:rPr lang="ru-RU" sz="1600" b="1" dirty="0">
                <a:latin typeface="Consolas" panose="020B0609020204030204" pitchFamily="49" charset="0"/>
              </a:rPr>
              <a:t> = </a:t>
            </a:r>
            <a:r>
              <a:rPr lang="ru-RU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1</a:t>
            </a:r>
            <a:r>
              <a:rPr lang="ru-RU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;</a:t>
            </a:r>
            <a:r>
              <a:rPr lang="ru-RU" sz="1600" b="1" dirty="0">
                <a:latin typeface="Consolas" panose="020B0609020204030204" pitchFamily="49" charset="0"/>
              </a:rPr>
              <a:t> </a:t>
            </a:r>
            <a:r>
              <a:rPr lang="ru-RU" sz="1600" b="1" dirty="0">
                <a:solidFill>
                  <a:srgbClr val="808080"/>
                </a:solidFill>
                <a:latin typeface="Consolas" panose="020B0609020204030204" pitchFamily="49" charset="0"/>
              </a:rPr>
              <a:t>-- к пользователю</a:t>
            </a:r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1884060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65"/>
          <p:cNvSpPr txBox="1">
            <a:spLocks noGrp="1"/>
          </p:cNvSpPr>
          <p:nvPr>
            <p:ph type="title"/>
          </p:nvPr>
        </p:nvSpPr>
        <p:spPr>
          <a:xfrm>
            <a:off x="451147" y="260060"/>
            <a:ext cx="5995200" cy="4358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600"/>
              <a:buNone/>
            </a:pPr>
            <a:r>
              <a:rPr lang="ru-RU" sz="1800" dirty="0" smtClean="0"/>
              <a:t>Решение 3. Для базы</a:t>
            </a:r>
            <a:r>
              <a:rPr lang="en-US" sz="1800" dirty="0" smtClean="0"/>
              <a:t> lesson_4 </a:t>
            </a:r>
            <a:r>
              <a:rPr lang="ru-RU" sz="1800" dirty="0" smtClean="0"/>
              <a:t>решите :</a:t>
            </a:r>
            <a:endParaRPr sz="1800" dirty="0"/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600"/>
              <a:buNone/>
            </a:pPr>
            <a:endParaRPr sz="1800" dirty="0"/>
          </a:p>
        </p:txBody>
      </p:sp>
      <p:sp>
        <p:nvSpPr>
          <p:cNvPr id="2" name="TextBox 1"/>
          <p:cNvSpPr txBox="1"/>
          <p:nvPr/>
        </p:nvSpPr>
        <p:spPr>
          <a:xfrm>
            <a:off x="199020" y="739343"/>
            <a:ext cx="9304582" cy="6586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9700">
              <a:lnSpc>
                <a:spcPct val="115000"/>
              </a:lnSpc>
              <a:spcBef>
                <a:spcPts val="1000"/>
              </a:spcBef>
              <a:buClr>
                <a:schemeClr val="dk1"/>
              </a:buClr>
              <a:buSzPts val="1400"/>
            </a:pPr>
            <a:r>
              <a:rPr lang="ru-RU" sz="1600" dirty="0" smtClean="0">
                <a:solidFill>
                  <a:srgbClr val="0F111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2. найдите </a:t>
            </a:r>
            <a:r>
              <a:rPr lang="ru-RU" sz="1600" dirty="0">
                <a:solidFill>
                  <a:srgbClr val="0F111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друзей у  друзей пользователя с </a:t>
            </a:r>
            <a:r>
              <a:rPr lang="ru-RU" sz="1600" dirty="0" err="1">
                <a:solidFill>
                  <a:srgbClr val="0F111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id</a:t>
            </a:r>
            <a:r>
              <a:rPr lang="ru-RU" sz="1600" dirty="0">
                <a:solidFill>
                  <a:srgbClr val="0F111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 = </a:t>
            </a:r>
            <a:r>
              <a:rPr lang="ru-RU" sz="1600" dirty="0" smtClean="0">
                <a:solidFill>
                  <a:srgbClr val="0F111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1 и поместите </a:t>
            </a:r>
            <a:r>
              <a:rPr lang="ru-RU" sz="1600" dirty="0">
                <a:solidFill>
                  <a:srgbClr val="0F111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выборку в </a:t>
            </a:r>
            <a:r>
              <a:rPr lang="ru-RU" sz="1600" dirty="0" smtClean="0">
                <a:solidFill>
                  <a:srgbClr val="0F111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представление</a:t>
            </a:r>
            <a:r>
              <a:rPr lang="en-US" sz="1600" i="1" dirty="0" smtClean="0">
                <a:solidFill>
                  <a:srgbClr val="0F111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;</a:t>
            </a:r>
            <a:r>
              <a:rPr lang="ru-RU" sz="1600" i="1" dirty="0" smtClean="0">
                <a:solidFill>
                  <a:srgbClr val="0F111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br>
              <a:rPr lang="ru-RU" sz="1600" i="1" dirty="0" smtClean="0">
                <a:solidFill>
                  <a:srgbClr val="0F111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lang="ru-RU" sz="1600" i="1" dirty="0" smtClean="0">
                <a:solidFill>
                  <a:srgbClr val="0F111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(</a:t>
            </a:r>
            <a:r>
              <a:rPr lang="ru-RU" sz="1600" i="1" dirty="0">
                <a:solidFill>
                  <a:srgbClr val="0F111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решение задачи с помощью </a:t>
            </a:r>
            <a:r>
              <a:rPr lang="en-US" sz="1600" i="1" dirty="0" smtClean="0">
                <a:solidFill>
                  <a:srgbClr val="0F111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CTE)</a:t>
            </a:r>
            <a:endParaRPr lang="ru-RU" sz="1600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451147" y="1343231"/>
            <a:ext cx="10729607" cy="3754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800000"/>
                </a:solidFill>
                <a:latin typeface="Consolas" panose="020B0609020204030204" pitchFamily="49" charset="0"/>
              </a:rPr>
              <a:t>CREATE</a:t>
            </a:r>
            <a:r>
              <a:rPr lang="en-US" b="1" dirty="0"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800000"/>
                </a:solidFill>
                <a:latin typeface="Consolas" panose="020B0609020204030204" pitchFamily="49" charset="0"/>
              </a:rPr>
              <a:t>OR</a:t>
            </a:r>
            <a:r>
              <a:rPr lang="en-US" b="1" dirty="0"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800000"/>
                </a:solidFill>
                <a:latin typeface="Consolas" panose="020B0609020204030204" pitchFamily="49" charset="0"/>
              </a:rPr>
              <a:t>REPLACE</a:t>
            </a:r>
            <a:r>
              <a:rPr lang="en-US" b="1" dirty="0"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800000"/>
                </a:solidFill>
                <a:latin typeface="Consolas" panose="020B0609020204030204" pitchFamily="49" charset="0"/>
              </a:rPr>
              <a:t>VIEW</a:t>
            </a:r>
            <a:r>
              <a:rPr lang="en-US" b="1" dirty="0">
                <a:latin typeface="Consolas" panose="020B0609020204030204" pitchFamily="49" charset="0"/>
              </a:rPr>
              <a:t> </a:t>
            </a:r>
            <a:r>
              <a:rPr lang="en-US" b="1" dirty="0" err="1">
                <a:latin typeface="Consolas" panose="020B0609020204030204" pitchFamily="49" charset="0"/>
              </a:rPr>
              <a:t>v_friends_friends</a:t>
            </a:r>
            <a:r>
              <a:rPr lang="en-US" b="1" dirty="0"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800000"/>
                </a:solidFill>
                <a:latin typeface="Consolas" panose="020B0609020204030204" pitchFamily="49" charset="0"/>
              </a:rPr>
              <a:t>AS</a:t>
            </a:r>
          </a:p>
          <a:p>
            <a:r>
              <a:rPr lang="en-US" b="1" dirty="0">
                <a:solidFill>
                  <a:srgbClr val="800000"/>
                </a:solidFill>
                <a:latin typeface="Consolas" panose="020B0609020204030204" pitchFamily="49" charset="0"/>
              </a:rPr>
              <a:t>WITH</a:t>
            </a:r>
            <a:r>
              <a:rPr lang="en-US" b="1" dirty="0">
                <a:latin typeface="Consolas" panose="020B0609020204030204" pitchFamily="49" charset="0"/>
              </a:rPr>
              <a:t> friends </a:t>
            </a:r>
            <a:r>
              <a:rPr lang="en-US" b="1" dirty="0">
                <a:solidFill>
                  <a:srgbClr val="800000"/>
                </a:solidFill>
                <a:latin typeface="Consolas" panose="020B0609020204030204" pitchFamily="49" charset="0"/>
              </a:rPr>
              <a:t>AS</a:t>
            </a:r>
            <a:r>
              <a:rPr lang="en-US" b="1" dirty="0">
                <a:latin typeface="Consolas" panose="020B0609020204030204" pitchFamily="49" charset="0"/>
              </a:rPr>
              <a:t> (</a:t>
            </a:r>
          </a:p>
          <a:p>
            <a:r>
              <a:rPr lang="ru-RU" b="1" dirty="0">
                <a:solidFill>
                  <a:srgbClr val="800000"/>
                </a:solidFill>
                <a:latin typeface="Consolas" panose="020B0609020204030204" pitchFamily="49" charset="0"/>
              </a:rPr>
              <a:t> </a:t>
            </a:r>
            <a:r>
              <a:rPr lang="ru-RU" b="1" dirty="0" smtClean="0">
                <a:solidFill>
                  <a:srgbClr val="800000"/>
                </a:solidFill>
                <a:latin typeface="Consolas" panose="020B0609020204030204" pitchFamily="49" charset="0"/>
              </a:rPr>
              <a:t>   </a:t>
            </a:r>
            <a:r>
              <a:rPr lang="en-US" b="1" dirty="0" smtClean="0">
                <a:solidFill>
                  <a:srgbClr val="800000"/>
                </a:solidFill>
                <a:latin typeface="Consolas" panose="020B0609020204030204" pitchFamily="49" charset="0"/>
              </a:rPr>
              <a:t>SELECT</a:t>
            </a:r>
            <a:r>
              <a:rPr lang="en-US" b="1" dirty="0" smtClean="0">
                <a:latin typeface="Consolas" panose="020B0609020204030204" pitchFamily="49" charset="0"/>
              </a:rPr>
              <a:t> </a:t>
            </a:r>
            <a:r>
              <a:rPr lang="en-US" b="1" dirty="0" err="1">
                <a:latin typeface="Consolas" panose="020B0609020204030204" pitchFamily="49" charset="0"/>
              </a:rPr>
              <a:t>initiator_user_id</a:t>
            </a:r>
            <a:r>
              <a:rPr lang="en-US" b="1" dirty="0"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800000"/>
                </a:solidFill>
                <a:latin typeface="Consolas" panose="020B0609020204030204" pitchFamily="49" charset="0"/>
              </a:rPr>
              <a:t>AS</a:t>
            </a:r>
            <a:r>
              <a:rPr lang="en-US" b="1" dirty="0">
                <a:latin typeface="Consolas" panose="020B0609020204030204" pitchFamily="49" charset="0"/>
              </a:rPr>
              <a:t> id</a:t>
            </a:r>
          </a:p>
          <a:p>
            <a:r>
              <a:rPr lang="en-US" dirty="0">
                <a:latin typeface="Consolas" panose="020B0609020204030204" pitchFamily="49" charset="0"/>
              </a:rPr>
              <a:t>    </a:t>
            </a:r>
            <a:r>
              <a:rPr lang="en-US" b="1" dirty="0">
                <a:solidFill>
                  <a:srgbClr val="800000"/>
                </a:solidFill>
                <a:latin typeface="Consolas" panose="020B0609020204030204" pitchFamily="49" charset="0"/>
              </a:rPr>
              <a:t>FROM</a:t>
            </a:r>
            <a:r>
              <a:rPr lang="en-US" b="1" dirty="0">
                <a:latin typeface="Consolas" panose="020B0609020204030204" pitchFamily="49" charset="0"/>
              </a:rPr>
              <a:t> </a:t>
            </a:r>
            <a:r>
              <a:rPr lang="en-US" b="1" dirty="0" smtClean="0">
                <a:latin typeface="Consolas" panose="020B0609020204030204" pitchFamily="49" charset="0"/>
              </a:rPr>
              <a:t>lesson_4.friend_requests</a:t>
            </a:r>
            <a:r>
              <a:rPr lang="ru-RU" b="1" dirty="0" smtClean="0">
                <a:latin typeface="Consolas" panose="020B0609020204030204" pitchFamily="49" charset="0"/>
              </a:rPr>
              <a:t> </a:t>
            </a:r>
            <a:r>
              <a:rPr lang="en-US" b="1" dirty="0" smtClean="0">
                <a:solidFill>
                  <a:srgbClr val="800000"/>
                </a:solidFill>
                <a:latin typeface="Consolas" panose="020B0609020204030204" pitchFamily="49" charset="0"/>
              </a:rPr>
              <a:t>WHERE</a:t>
            </a:r>
            <a:r>
              <a:rPr lang="en-US" b="1" dirty="0" smtClean="0">
                <a:latin typeface="Consolas" panose="020B0609020204030204" pitchFamily="49" charset="0"/>
              </a:rPr>
              <a:t> </a:t>
            </a:r>
            <a:r>
              <a:rPr lang="en-US" b="1" dirty="0">
                <a:latin typeface="Consolas" panose="020B0609020204030204" pitchFamily="49" charset="0"/>
              </a:rPr>
              <a:t>status = </a:t>
            </a:r>
            <a:r>
              <a:rPr lang="en-US" b="1" dirty="0">
                <a:solidFill>
                  <a:srgbClr val="008000"/>
                </a:solidFill>
                <a:latin typeface="Consolas" panose="020B0609020204030204" pitchFamily="49" charset="0"/>
              </a:rPr>
              <a:t>'approved'</a:t>
            </a:r>
            <a:r>
              <a:rPr lang="en-US" b="1" dirty="0"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800000"/>
                </a:solidFill>
                <a:latin typeface="Consolas" panose="020B0609020204030204" pitchFamily="49" charset="0"/>
              </a:rPr>
              <a:t>AND</a:t>
            </a:r>
            <a:r>
              <a:rPr lang="en-US" b="1" dirty="0">
                <a:latin typeface="Consolas" panose="020B0609020204030204" pitchFamily="49" charset="0"/>
              </a:rPr>
              <a:t> </a:t>
            </a:r>
            <a:r>
              <a:rPr lang="en-US" b="1" dirty="0" err="1">
                <a:latin typeface="Consolas" panose="020B0609020204030204" pitchFamily="49" charset="0"/>
              </a:rPr>
              <a:t>target_user_id</a:t>
            </a:r>
            <a:r>
              <a:rPr lang="en-US" b="1" dirty="0">
                <a:latin typeface="Consolas" panose="020B0609020204030204" pitchFamily="49" charset="0"/>
              </a:rPr>
              <a:t> =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1</a:t>
            </a:r>
            <a:r>
              <a:rPr lang="en-US" b="1" dirty="0">
                <a:latin typeface="Consolas" panose="020B0609020204030204" pitchFamily="49" charset="0"/>
              </a:rPr>
              <a:t> </a:t>
            </a:r>
          </a:p>
          <a:p>
            <a:r>
              <a:rPr lang="en-US" dirty="0">
                <a:latin typeface="Consolas" panose="020B0609020204030204" pitchFamily="49" charset="0"/>
              </a:rPr>
              <a:t>    </a:t>
            </a:r>
            <a:r>
              <a:rPr lang="en-US" b="1" dirty="0">
                <a:solidFill>
                  <a:srgbClr val="800000"/>
                </a:solidFill>
                <a:latin typeface="Consolas" panose="020B0609020204030204" pitchFamily="49" charset="0"/>
              </a:rPr>
              <a:t>UNION</a:t>
            </a:r>
          </a:p>
          <a:p>
            <a:r>
              <a:rPr lang="en-US" dirty="0">
                <a:latin typeface="Consolas" panose="020B0609020204030204" pitchFamily="49" charset="0"/>
              </a:rPr>
              <a:t>    </a:t>
            </a:r>
            <a:r>
              <a:rPr lang="en-US" b="1" dirty="0">
                <a:solidFill>
                  <a:srgbClr val="800000"/>
                </a:solidFill>
                <a:latin typeface="Consolas" panose="020B0609020204030204" pitchFamily="49" charset="0"/>
              </a:rPr>
              <a:t>SELECT</a:t>
            </a:r>
            <a:r>
              <a:rPr lang="en-US" b="1" dirty="0">
                <a:latin typeface="Consolas" panose="020B0609020204030204" pitchFamily="49" charset="0"/>
              </a:rPr>
              <a:t> </a:t>
            </a:r>
            <a:r>
              <a:rPr lang="en-US" b="1" dirty="0" err="1">
                <a:latin typeface="Consolas" panose="020B0609020204030204" pitchFamily="49" charset="0"/>
              </a:rPr>
              <a:t>target_user_id</a:t>
            </a:r>
            <a:r>
              <a:rPr lang="en-US" b="1" dirty="0"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800000"/>
                </a:solidFill>
                <a:latin typeface="Consolas" panose="020B0609020204030204" pitchFamily="49" charset="0"/>
              </a:rPr>
              <a:t>AS</a:t>
            </a:r>
            <a:r>
              <a:rPr lang="en-US" b="1" dirty="0">
                <a:latin typeface="Consolas" panose="020B0609020204030204" pitchFamily="49" charset="0"/>
              </a:rPr>
              <a:t> </a:t>
            </a:r>
            <a:r>
              <a:rPr lang="en-US" b="1" dirty="0" smtClean="0">
                <a:latin typeface="Consolas" panose="020B0609020204030204" pitchFamily="49" charset="0"/>
              </a:rPr>
              <a:t>id</a:t>
            </a:r>
            <a:r>
              <a:rPr lang="ru-RU" b="1" dirty="0" smtClean="0">
                <a:latin typeface="Consolas" panose="020B0609020204030204" pitchFamily="49" charset="0"/>
              </a:rPr>
              <a:t> </a:t>
            </a:r>
          </a:p>
          <a:p>
            <a:r>
              <a:rPr lang="ru-RU" b="1" dirty="0" smtClean="0">
                <a:solidFill>
                  <a:srgbClr val="800000"/>
                </a:solidFill>
                <a:latin typeface="Consolas" panose="020B0609020204030204" pitchFamily="49" charset="0"/>
              </a:rPr>
              <a:t>    </a:t>
            </a:r>
            <a:r>
              <a:rPr lang="en-US" b="1" dirty="0" smtClean="0">
                <a:solidFill>
                  <a:srgbClr val="800000"/>
                </a:solidFill>
                <a:latin typeface="Consolas" panose="020B0609020204030204" pitchFamily="49" charset="0"/>
              </a:rPr>
              <a:t>FROM</a:t>
            </a:r>
            <a:r>
              <a:rPr lang="en-US" b="1" dirty="0" smtClean="0">
                <a:latin typeface="Consolas" panose="020B0609020204030204" pitchFamily="49" charset="0"/>
              </a:rPr>
              <a:t> lesson_4.friend_requests</a:t>
            </a:r>
            <a:r>
              <a:rPr lang="ru-RU" b="1" dirty="0" smtClean="0">
                <a:latin typeface="Consolas" panose="020B0609020204030204" pitchFamily="49" charset="0"/>
              </a:rPr>
              <a:t> </a:t>
            </a:r>
            <a:r>
              <a:rPr lang="en-US" b="1" dirty="0" smtClean="0">
                <a:solidFill>
                  <a:srgbClr val="800000"/>
                </a:solidFill>
                <a:latin typeface="Consolas" panose="020B0609020204030204" pitchFamily="49" charset="0"/>
              </a:rPr>
              <a:t>WHERE</a:t>
            </a:r>
            <a:r>
              <a:rPr lang="en-US" b="1" dirty="0" smtClean="0">
                <a:latin typeface="Consolas" panose="020B0609020204030204" pitchFamily="49" charset="0"/>
              </a:rPr>
              <a:t> </a:t>
            </a:r>
            <a:r>
              <a:rPr lang="en-US" b="1" dirty="0">
                <a:latin typeface="Consolas" panose="020B0609020204030204" pitchFamily="49" charset="0"/>
              </a:rPr>
              <a:t>status = </a:t>
            </a:r>
            <a:r>
              <a:rPr lang="en-US" b="1" dirty="0">
                <a:solidFill>
                  <a:srgbClr val="008000"/>
                </a:solidFill>
                <a:latin typeface="Consolas" panose="020B0609020204030204" pitchFamily="49" charset="0"/>
              </a:rPr>
              <a:t>'approved'</a:t>
            </a:r>
            <a:r>
              <a:rPr lang="en-US" b="1" dirty="0"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800000"/>
                </a:solidFill>
                <a:latin typeface="Consolas" panose="020B0609020204030204" pitchFamily="49" charset="0"/>
              </a:rPr>
              <a:t>AND</a:t>
            </a:r>
            <a:r>
              <a:rPr lang="en-US" b="1" dirty="0">
                <a:latin typeface="Consolas" panose="020B0609020204030204" pitchFamily="49" charset="0"/>
              </a:rPr>
              <a:t> </a:t>
            </a:r>
            <a:r>
              <a:rPr lang="en-US" b="1" dirty="0" err="1">
                <a:latin typeface="Consolas" panose="020B0609020204030204" pitchFamily="49" charset="0"/>
              </a:rPr>
              <a:t>initiator_user_id</a:t>
            </a:r>
            <a:r>
              <a:rPr lang="en-US" b="1" dirty="0">
                <a:latin typeface="Consolas" panose="020B0609020204030204" pitchFamily="49" charset="0"/>
              </a:rPr>
              <a:t> =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1</a:t>
            </a:r>
            <a:r>
              <a:rPr lang="en-US" b="1" dirty="0">
                <a:latin typeface="Consolas" panose="020B0609020204030204" pitchFamily="49" charset="0"/>
              </a:rPr>
              <a:t> </a:t>
            </a:r>
          </a:p>
          <a:p>
            <a:r>
              <a:rPr lang="ru-RU" dirty="0">
                <a:latin typeface="Consolas" panose="020B0609020204030204" pitchFamily="49" charset="0"/>
              </a:rPr>
              <a:t>)</a:t>
            </a:r>
          </a:p>
          <a:p>
            <a:r>
              <a:rPr lang="en-US" b="1" dirty="0">
                <a:solidFill>
                  <a:srgbClr val="800000"/>
                </a:solidFill>
                <a:latin typeface="Consolas" panose="020B0609020204030204" pitchFamily="49" charset="0"/>
              </a:rPr>
              <a:t>SELECT</a:t>
            </a:r>
            <a:r>
              <a:rPr lang="en-US" b="1" dirty="0">
                <a:latin typeface="Consolas" panose="020B0609020204030204" pitchFamily="49" charset="0"/>
              </a:rPr>
              <a:t> </a:t>
            </a:r>
            <a:r>
              <a:rPr lang="en-US" b="1" dirty="0" err="1">
                <a:latin typeface="Consolas" panose="020B0609020204030204" pitchFamily="49" charset="0"/>
              </a:rPr>
              <a:t>fr.initiator_user_id</a:t>
            </a:r>
            <a:r>
              <a:rPr lang="en-US" b="1" dirty="0"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800000"/>
                </a:solidFill>
                <a:latin typeface="Consolas" panose="020B0609020204030204" pitchFamily="49" charset="0"/>
              </a:rPr>
              <a:t>AS</a:t>
            </a:r>
            <a:r>
              <a:rPr lang="en-US" b="1" dirty="0">
                <a:latin typeface="Consolas" panose="020B0609020204030204" pitchFamily="49" charset="0"/>
              </a:rPr>
              <a:t> </a:t>
            </a:r>
            <a:r>
              <a:rPr lang="en-US" b="1" dirty="0" err="1">
                <a:latin typeface="Consolas" panose="020B0609020204030204" pitchFamily="49" charset="0"/>
              </a:rPr>
              <a:t>friend_id</a:t>
            </a:r>
            <a:endParaRPr lang="en-US" b="1" dirty="0">
              <a:latin typeface="Consolas" panose="020B0609020204030204" pitchFamily="49" charset="0"/>
            </a:endParaRPr>
          </a:p>
          <a:p>
            <a:r>
              <a:rPr lang="en-US" b="1" dirty="0">
                <a:solidFill>
                  <a:srgbClr val="800000"/>
                </a:solidFill>
                <a:latin typeface="Consolas" panose="020B0609020204030204" pitchFamily="49" charset="0"/>
              </a:rPr>
              <a:t>FROM</a:t>
            </a:r>
            <a:r>
              <a:rPr lang="en-US" b="1" dirty="0">
                <a:latin typeface="Consolas" panose="020B0609020204030204" pitchFamily="49" charset="0"/>
              </a:rPr>
              <a:t> friends </a:t>
            </a:r>
            <a:r>
              <a:rPr lang="en-US" b="1" dirty="0" smtClean="0">
                <a:latin typeface="Consolas" panose="020B0609020204030204" pitchFamily="49" charset="0"/>
              </a:rPr>
              <a:t>f</a:t>
            </a:r>
            <a:r>
              <a:rPr lang="ru-RU" b="1" dirty="0" smtClean="0">
                <a:latin typeface="Consolas" panose="020B0609020204030204" pitchFamily="49" charset="0"/>
              </a:rPr>
              <a:t> </a:t>
            </a:r>
            <a:r>
              <a:rPr lang="en-US" b="1" dirty="0" smtClean="0">
                <a:solidFill>
                  <a:srgbClr val="800000"/>
                </a:solidFill>
                <a:latin typeface="Consolas" panose="020B0609020204030204" pitchFamily="49" charset="0"/>
              </a:rPr>
              <a:t>JOIN</a:t>
            </a:r>
            <a:r>
              <a:rPr lang="en-US" b="1" dirty="0" smtClean="0">
                <a:latin typeface="Consolas" panose="020B0609020204030204" pitchFamily="49" charset="0"/>
              </a:rPr>
              <a:t> </a:t>
            </a:r>
            <a:r>
              <a:rPr lang="en-US" b="1" dirty="0">
                <a:latin typeface="Consolas" panose="020B0609020204030204" pitchFamily="49" charset="0"/>
              </a:rPr>
              <a:t>lesson_4.friend_requests </a:t>
            </a:r>
            <a:r>
              <a:rPr lang="en-US" b="1" dirty="0" err="1">
                <a:latin typeface="Consolas" panose="020B0609020204030204" pitchFamily="49" charset="0"/>
              </a:rPr>
              <a:t>fr</a:t>
            </a:r>
            <a:r>
              <a:rPr lang="en-US" b="1" dirty="0"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800000"/>
                </a:solidFill>
                <a:latin typeface="Consolas" panose="020B0609020204030204" pitchFamily="49" charset="0"/>
              </a:rPr>
              <a:t>ON</a:t>
            </a:r>
            <a:r>
              <a:rPr lang="en-US" b="1" dirty="0">
                <a:latin typeface="Consolas" panose="020B0609020204030204" pitchFamily="49" charset="0"/>
              </a:rPr>
              <a:t> </a:t>
            </a:r>
            <a:r>
              <a:rPr lang="en-US" b="1" dirty="0" err="1">
                <a:latin typeface="Consolas" panose="020B0609020204030204" pitchFamily="49" charset="0"/>
              </a:rPr>
              <a:t>fr.target_user_id</a:t>
            </a:r>
            <a:r>
              <a:rPr lang="en-US" b="1" dirty="0">
                <a:latin typeface="Consolas" panose="020B0609020204030204" pitchFamily="49" charset="0"/>
              </a:rPr>
              <a:t> = f.id</a:t>
            </a:r>
          </a:p>
          <a:p>
            <a:r>
              <a:rPr lang="en-US" b="1" dirty="0">
                <a:solidFill>
                  <a:srgbClr val="800000"/>
                </a:solidFill>
                <a:latin typeface="Consolas" panose="020B0609020204030204" pitchFamily="49" charset="0"/>
              </a:rPr>
              <a:t>WHERE</a:t>
            </a:r>
            <a:r>
              <a:rPr lang="en-US" b="1" dirty="0">
                <a:latin typeface="Consolas" panose="020B0609020204030204" pitchFamily="49" charset="0"/>
              </a:rPr>
              <a:t> </a:t>
            </a:r>
            <a:r>
              <a:rPr lang="en-US" b="1" dirty="0" err="1">
                <a:latin typeface="Consolas" panose="020B0609020204030204" pitchFamily="49" charset="0"/>
              </a:rPr>
              <a:t>fr.initiator_user_id</a:t>
            </a:r>
            <a:r>
              <a:rPr lang="en-US" b="1" dirty="0">
                <a:latin typeface="Consolas" panose="020B0609020204030204" pitchFamily="49" charset="0"/>
              </a:rPr>
              <a:t> !=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1</a:t>
            </a:r>
            <a:r>
              <a:rPr lang="en-US" b="1" dirty="0">
                <a:latin typeface="Consolas" panose="020B0609020204030204" pitchFamily="49" charset="0"/>
              </a:rPr>
              <a:t>  </a:t>
            </a:r>
            <a:r>
              <a:rPr lang="en-US" b="1" dirty="0">
                <a:solidFill>
                  <a:srgbClr val="800000"/>
                </a:solidFill>
                <a:latin typeface="Consolas" panose="020B0609020204030204" pitchFamily="49" charset="0"/>
              </a:rPr>
              <a:t>AND</a:t>
            </a:r>
            <a:r>
              <a:rPr lang="en-US" b="1" dirty="0">
                <a:latin typeface="Consolas" panose="020B0609020204030204" pitchFamily="49" charset="0"/>
              </a:rPr>
              <a:t> </a:t>
            </a:r>
            <a:r>
              <a:rPr lang="en-US" b="1" dirty="0" err="1">
                <a:latin typeface="Consolas" panose="020B0609020204030204" pitchFamily="49" charset="0"/>
              </a:rPr>
              <a:t>fr.status</a:t>
            </a:r>
            <a:r>
              <a:rPr lang="en-US" b="1" dirty="0">
                <a:latin typeface="Consolas" panose="020B0609020204030204" pitchFamily="49" charset="0"/>
              </a:rPr>
              <a:t> = </a:t>
            </a:r>
            <a:r>
              <a:rPr lang="en-US" b="1" dirty="0">
                <a:solidFill>
                  <a:srgbClr val="008000"/>
                </a:solidFill>
                <a:latin typeface="Consolas" panose="020B0609020204030204" pitchFamily="49" charset="0"/>
              </a:rPr>
              <a:t>'approved'</a:t>
            </a:r>
          </a:p>
          <a:p>
            <a:r>
              <a:rPr lang="en-US" b="1" dirty="0">
                <a:solidFill>
                  <a:srgbClr val="800000"/>
                </a:solidFill>
                <a:latin typeface="Consolas" panose="020B0609020204030204" pitchFamily="49" charset="0"/>
              </a:rPr>
              <a:t>UNION</a:t>
            </a:r>
          </a:p>
          <a:p>
            <a:r>
              <a:rPr lang="en-US" b="1" dirty="0">
                <a:solidFill>
                  <a:srgbClr val="800000"/>
                </a:solidFill>
                <a:latin typeface="Consolas" panose="020B0609020204030204" pitchFamily="49" charset="0"/>
              </a:rPr>
              <a:t>SELECT</a:t>
            </a:r>
            <a:r>
              <a:rPr lang="en-US" b="1" dirty="0">
                <a:latin typeface="Consolas" panose="020B0609020204030204" pitchFamily="49" charset="0"/>
              </a:rPr>
              <a:t> </a:t>
            </a:r>
            <a:r>
              <a:rPr lang="en-US" b="1" dirty="0" err="1">
                <a:latin typeface="Consolas" panose="020B0609020204030204" pitchFamily="49" charset="0"/>
              </a:rPr>
              <a:t>fr.target_user_id</a:t>
            </a:r>
            <a:endParaRPr lang="en-US" b="1" dirty="0">
              <a:latin typeface="Consolas" panose="020B0609020204030204" pitchFamily="49" charset="0"/>
            </a:endParaRPr>
          </a:p>
          <a:p>
            <a:r>
              <a:rPr lang="en-US" b="1" dirty="0">
                <a:solidFill>
                  <a:srgbClr val="800000"/>
                </a:solidFill>
                <a:latin typeface="Consolas" panose="020B0609020204030204" pitchFamily="49" charset="0"/>
              </a:rPr>
              <a:t>FROM</a:t>
            </a:r>
            <a:r>
              <a:rPr lang="en-US" b="1" dirty="0">
                <a:latin typeface="Consolas" panose="020B0609020204030204" pitchFamily="49" charset="0"/>
              </a:rPr>
              <a:t>  friends </a:t>
            </a:r>
            <a:r>
              <a:rPr lang="en-US" b="1" dirty="0" smtClean="0">
                <a:latin typeface="Consolas" panose="020B0609020204030204" pitchFamily="49" charset="0"/>
              </a:rPr>
              <a:t>f</a:t>
            </a:r>
            <a:r>
              <a:rPr lang="ru-RU" b="1" dirty="0" smtClean="0">
                <a:latin typeface="Consolas" panose="020B0609020204030204" pitchFamily="49" charset="0"/>
              </a:rPr>
              <a:t> </a:t>
            </a:r>
            <a:r>
              <a:rPr lang="en-US" b="1" dirty="0" smtClean="0">
                <a:solidFill>
                  <a:srgbClr val="800000"/>
                </a:solidFill>
                <a:latin typeface="Consolas" panose="020B0609020204030204" pitchFamily="49" charset="0"/>
              </a:rPr>
              <a:t>JOIN</a:t>
            </a:r>
            <a:r>
              <a:rPr lang="en-US" b="1" dirty="0" smtClean="0">
                <a:latin typeface="Consolas" panose="020B0609020204030204" pitchFamily="49" charset="0"/>
              </a:rPr>
              <a:t> lesson_4.friend_requests </a:t>
            </a:r>
            <a:r>
              <a:rPr lang="en-US" b="1" dirty="0" err="1">
                <a:latin typeface="Consolas" panose="020B0609020204030204" pitchFamily="49" charset="0"/>
              </a:rPr>
              <a:t>fr</a:t>
            </a:r>
            <a:r>
              <a:rPr lang="en-US" b="1" dirty="0"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800000"/>
                </a:solidFill>
                <a:latin typeface="Consolas" panose="020B0609020204030204" pitchFamily="49" charset="0"/>
              </a:rPr>
              <a:t>ON</a:t>
            </a:r>
            <a:r>
              <a:rPr lang="en-US" b="1" dirty="0">
                <a:latin typeface="Consolas" panose="020B0609020204030204" pitchFamily="49" charset="0"/>
              </a:rPr>
              <a:t> </a:t>
            </a:r>
            <a:r>
              <a:rPr lang="en-US" b="1" dirty="0" err="1">
                <a:latin typeface="Consolas" panose="020B0609020204030204" pitchFamily="49" charset="0"/>
              </a:rPr>
              <a:t>fr.initiator_user_id</a:t>
            </a:r>
            <a:r>
              <a:rPr lang="en-US" b="1" dirty="0">
                <a:latin typeface="Consolas" panose="020B0609020204030204" pitchFamily="49" charset="0"/>
              </a:rPr>
              <a:t> = f.id </a:t>
            </a:r>
          </a:p>
          <a:p>
            <a:r>
              <a:rPr lang="en-US" b="1" dirty="0">
                <a:solidFill>
                  <a:srgbClr val="800000"/>
                </a:solidFill>
                <a:latin typeface="Consolas" panose="020B0609020204030204" pitchFamily="49" charset="0"/>
              </a:rPr>
              <a:t>WHERE</a:t>
            </a:r>
            <a:r>
              <a:rPr lang="en-US" b="1" dirty="0">
                <a:latin typeface="Consolas" panose="020B0609020204030204" pitchFamily="49" charset="0"/>
              </a:rPr>
              <a:t> </a:t>
            </a:r>
            <a:r>
              <a:rPr lang="en-US" b="1" dirty="0" err="1">
                <a:latin typeface="Consolas" panose="020B0609020204030204" pitchFamily="49" charset="0"/>
              </a:rPr>
              <a:t>fr.target_user_id</a:t>
            </a:r>
            <a:r>
              <a:rPr lang="en-US" b="1" dirty="0">
                <a:latin typeface="Consolas" panose="020B0609020204030204" pitchFamily="49" charset="0"/>
              </a:rPr>
              <a:t> !=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1</a:t>
            </a:r>
            <a:r>
              <a:rPr lang="en-US" b="1" dirty="0">
                <a:latin typeface="Consolas" panose="020B0609020204030204" pitchFamily="49" charset="0"/>
              </a:rPr>
              <a:t>  </a:t>
            </a:r>
            <a:r>
              <a:rPr lang="en-US" b="1" dirty="0">
                <a:solidFill>
                  <a:srgbClr val="800000"/>
                </a:solidFill>
                <a:latin typeface="Consolas" panose="020B0609020204030204" pitchFamily="49" charset="0"/>
              </a:rPr>
              <a:t>AND</a:t>
            </a:r>
            <a:r>
              <a:rPr lang="en-US" b="1" dirty="0">
                <a:latin typeface="Consolas" panose="020B0609020204030204" pitchFamily="49" charset="0"/>
              </a:rPr>
              <a:t> status = </a:t>
            </a:r>
            <a:r>
              <a:rPr lang="en-US" b="1" dirty="0">
                <a:solidFill>
                  <a:srgbClr val="008000"/>
                </a:solidFill>
                <a:latin typeface="Consolas" panose="020B0609020204030204" pitchFamily="49" charset="0"/>
              </a:rPr>
              <a:t>'approved'</a:t>
            </a:r>
            <a:r>
              <a:rPr lang="en-US" b="1" dirty="0">
                <a:solidFill>
                  <a:srgbClr val="FF0000"/>
                </a:solidFill>
                <a:latin typeface="Consolas" panose="020B0609020204030204" pitchFamily="49" charset="0"/>
              </a:rPr>
              <a:t>;</a:t>
            </a:r>
          </a:p>
          <a:p>
            <a:endParaRPr lang="ru-RU" dirty="0">
              <a:latin typeface="Consolas" panose="020B0609020204030204" pitchFamily="49" charset="0"/>
            </a:endParaRPr>
          </a:p>
          <a:p>
            <a:r>
              <a:rPr lang="en-US" b="1" dirty="0">
                <a:solidFill>
                  <a:srgbClr val="800000"/>
                </a:solidFill>
                <a:latin typeface="Consolas" panose="020B0609020204030204" pitchFamily="49" charset="0"/>
              </a:rPr>
              <a:t>SELECT</a:t>
            </a:r>
            <a:r>
              <a:rPr lang="en-US" b="1" dirty="0">
                <a:latin typeface="Consolas" panose="020B0609020204030204" pitchFamily="49" charset="0"/>
              </a:rPr>
              <a:t> </a:t>
            </a:r>
            <a:r>
              <a:rPr lang="en-US" b="1" dirty="0" err="1">
                <a:latin typeface="Consolas" panose="020B0609020204030204" pitchFamily="49" charset="0"/>
              </a:rPr>
              <a:t>friend_id</a:t>
            </a:r>
            <a:r>
              <a:rPr lang="en-US" b="1" dirty="0"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800000"/>
                </a:solidFill>
                <a:latin typeface="Consolas" panose="020B0609020204030204" pitchFamily="49" charset="0"/>
              </a:rPr>
              <a:t>FROM</a:t>
            </a:r>
            <a:r>
              <a:rPr lang="en-US" b="1" dirty="0">
                <a:latin typeface="Consolas" panose="020B0609020204030204" pitchFamily="49" charset="0"/>
              </a:rPr>
              <a:t> </a:t>
            </a:r>
            <a:r>
              <a:rPr lang="en-US" b="1" dirty="0" err="1">
                <a:latin typeface="Consolas" panose="020B0609020204030204" pitchFamily="49" charset="0"/>
              </a:rPr>
              <a:t>v_friends_friends</a:t>
            </a:r>
            <a:r>
              <a:rPr lang="en-US" b="1" dirty="0">
                <a:solidFill>
                  <a:srgbClr val="FF0000"/>
                </a:solidFill>
                <a:latin typeface="Consolas" panose="020B0609020204030204" pitchFamily="49" charset="0"/>
              </a:rPr>
              <a:t>;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2172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65"/>
          <p:cNvSpPr txBox="1">
            <a:spLocks noGrp="1"/>
          </p:cNvSpPr>
          <p:nvPr>
            <p:ph type="title"/>
          </p:nvPr>
        </p:nvSpPr>
        <p:spPr>
          <a:xfrm>
            <a:off x="431050" y="621800"/>
            <a:ext cx="5995200" cy="4358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600"/>
              <a:buNone/>
            </a:pPr>
            <a:r>
              <a:rPr lang="ru-RU" sz="1800" dirty="0" smtClean="0"/>
              <a:t>Решение 3. Для базы</a:t>
            </a:r>
            <a:r>
              <a:rPr lang="en-US" sz="1800" dirty="0" smtClean="0"/>
              <a:t> lesson_4 </a:t>
            </a:r>
            <a:r>
              <a:rPr lang="ru-RU" sz="1800" dirty="0" smtClean="0"/>
              <a:t>решите :</a:t>
            </a:r>
            <a:endParaRPr sz="1800" dirty="0"/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600"/>
              <a:buNone/>
            </a:pPr>
            <a:endParaRPr sz="1800" dirty="0"/>
          </a:p>
        </p:txBody>
      </p:sp>
      <p:sp>
        <p:nvSpPr>
          <p:cNvPr id="2" name="TextBox 1"/>
          <p:cNvSpPr txBox="1"/>
          <p:nvPr/>
        </p:nvSpPr>
        <p:spPr>
          <a:xfrm>
            <a:off x="209069" y="1141277"/>
            <a:ext cx="6619748" cy="941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9700" lvl="0">
              <a:lnSpc>
                <a:spcPct val="115000"/>
              </a:lnSpc>
              <a:buClr>
                <a:srgbClr val="0F1111"/>
              </a:buClr>
              <a:buSzPts val="1400"/>
            </a:pPr>
            <a:r>
              <a:rPr lang="ru-RU" sz="1600" dirty="0" smtClean="0">
                <a:solidFill>
                  <a:srgbClr val="0F111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3.  найдите </a:t>
            </a:r>
            <a:r>
              <a:rPr lang="ru-RU" sz="1600" dirty="0">
                <a:solidFill>
                  <a:srgbClr val="0F111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друзей у  друзей пользователя с </a:t>
            </a:r>
            <a:r>
              <a:rPr lang="ru-RU" sz="1600" dirty="0" err="1">
                <a:solidFill>
                  <a:srgbClr val="0F111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id</a:t>
            </a:r>
            <a:r>
              <a:rPr lang="ru-RU" sz="1600" dirty="0">
                <a:solidFill>
                  <a:srgbClr val="0F111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 = </a:t>
            </a:r>
            <a:r>
              <a:rPr lang="ru-RU" sz="1600" dirty="0" smtClean="0">
                <a:solidFill>
                  <a:srgbClr val="0F111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1. </a:t>
            </a:r>
            <a:br>
              <a:rPr lang="ru-RU" sz="1600" dirty="0" smtClean="0">
                <a:solidFill>
                  <a:srgbClr val="0F111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lang="ru-RU" sz="1600" i="1" dirty="0" smtClean="0">
                <a:solidFill>
                  <a:srgbClr val="0F111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(</a:t>
            </a:r>
            <a:r>
              <a:rPr lang="ru-RU" sz="1600" i="1" dirty="0">
                <a:solidFill>
                  <a:srgbClr val="0F111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решение задачи с помощью </a:t>
            </a:r>
            <a:r>
              <a:rPr lang="ru-RU" sz="1600" i="1" dirty="0" smtClean="0">
                <a:solidFill>
                  <a:srgbClr val="0F111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представления </a:t>
            </a:r>
            <a:r>
              <a:rPr lang="en-US" sz="1600" i="1" dirty="0" smtClean="0">
                <a:solidFill>
                  <a:srgbClr val="0F111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“</a:t>
            </a:r>
            <a:r>
              <a:rPr lang="ru-RU" sz="1600" i="1" dirty="0" smtClean="0">
                <a:solidFill>
                  <a:srgbClr val="0F111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друзья</a:t>
            </a:r>
            <a:r>
              <a:rPr lang="en-US" sz="1600" i="1" dirty="0" smtClean="0">
                <a:solidFill>
                  <a:srgbClr val="0F111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”</a:t>
            </a:r>
            <a:r>
              <a:rPr lang="ru-RU" sz="1600" i="1" dirty="0" smtClean="0">
                <a:solidFill>
                  <a:srgbClr val="0F111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)</a:t>
            </a:r>
            <a:r>
              <a:rPr lang="ru-RU" sz="1600" dirty="0">
                <a:solidFill>
                  <a:srgbClr val="0F111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/>
            </a:r>
            <a:br>
              <a:rPr lang="ru-RU" sz="1600" dirty="0">
                <a:solidFill>
                  <a:srgbClr val="0F111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</a:br>
            <a:endParaRPr lang="ru-RU" sz="1600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661481" y="1898248"/>
            <a:ext cx="8171234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SELECT</a:t>
            </a:r>
            <a:r>
              <a:rPr lang="en-US" sz="1600" b="1" dirty="0">
                <a:latin typeface="Consolas" panose="020B0609020204030204" pitchFamily="49" charset="0"/>
              </a:rPr>
              <a:t> </a:t>
            </a:r>
            <a:r>
              <a:rPr lang="en-US" sz="1600" b="1" dirty="0" err="1">
                <a:latin typeface="Consolas" panose="020B0609020204030204" pitchFamily="49" charset="0"/>
              </a:rPr>
              <a:t>fr.initiator_user_id</a:t>
            </a:r>
            <a:r>
              <a:rPr lang="en-US" sz="1600" b="1" dirty="0"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AS</a:t>
            </a:r>
            <a:r>
              <a:rPr lang="en-US" sz="1600" b="1" dirty="0">
                <a:latin typeface="Consolas" panose="020B0609020204030204" pitchFamily="49" charset="0"/>
              </a:rPr>
              <a:t> </a:t>
            </a:r>
            <a:r>
              <a:rPr lang="en-US" sz="1600" b="1" dirty="0" err="1">
                <a:latin typeface="Consolas" panose="020B0609020204030204" pitchFamily="49" charset="0"/>
              </a:rPr>
              <a:t>friend_id</a:t>
            </a:r>
            <a:endParaRPr lang="en-US" sz="1600" b="1" dirty="0">
              <a:latin typeface="Consolas" panose="020B0609020204030204" pitchFamily="49" charset="0"/>
            </a:endParaRPr>
          </a:p>
          <a:p>
            <a:r>
              <a:rPr lang="en-US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FROM</a:t>
            </a:r>
            <a:r>
              <a:rPr lang="en-US" sz="1600" b="1" dirty="0">
                <a:latin typeface="Consolas" panose="020B0609020204030204" pitchFamily="49" charset="0"/>
              </a:rPr>
              <a:t> </a:t>
            </a:r>
            <a:r>
              <a:rPr lang="en-US" sz="1600" b="1" dirty="0" err="1">
                <a:latin typeface="Consolas" panose="020B0609020204030204" pitchFamily="49" charset="0"/>
              </a:rPr>
              <a:t>v_friends</a:t>
            </a:r>
            <a:r>
              <a:rPr lang="en-US" sz="1600" b="1" dirty="0">
                <a:latin typeface="Consolas" panose="020B0609020204030204" pitchFamily="49" charset="0"/>
              </a:rPr>
              <a:t> f</a:t>
            </a:r>
          </a:p>
          <a:p>
            <a:r>
              <a:rPr lang="en-US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JOIN</a:t>
            </a:r>
            <a:r>
              <a:rPr lang="en-US" sz="1600" b="1" dirty="0">
                <a:latin typeface="Consolas" panose="020B0609020204030204" pitchFamily="49" charset="0"/>
              </a:rPr>
              <a:t> lesson_4.friend_requests </a:t>
            </a:r>
            <a:r>
              <a:rPr lang="en-US" sz="1600" b="1" dirty="0" err="1">
                <a:latin typeface="Consolas" panose="020B0609020204030204" pitchFamily="49" charset="0"/>
              </a:rPr>
              <a:t>fr</a:t>
            </a:r>
            <a:r>
              <a:rPr lang="en-US" sz="1600" b="1" dirty="0"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ON</a:t>
            </a:r>
            <a:r>
              <a:rPr lang="en-US" sz="1600" b="1" dirty="0">
                <a:latin typeface="Consolas" panose="020B0609020204030204" pitchFamily="49" charset="0"/>
              </a:rPr>
              <a:t> </a:t>
            </a:r>
            <a:r>
              <a:rPr lang="en-US" sz="1600" b="1" dirty="0" err="1">
                <a:latin typeface="Consolas" panose="020B0609020204030204" pitchFamily="49" charset="0"/>
              </a:rPr>
              <a:t>fr.target_user_id</a:t>
            </a:r>
            <a:r>
              <a:rPr lang="en-US" sz="1600" b="1" dirty="0">
                <a:latin typeface="Consolas" panose="020B0609020204030204" pitchFamily="49" charset="0"/>
              </a:rPr>
              <a:t> = </a:t>
            </a:r>
            <a:r>
              <a:rPr lang="en-US" sz="1600" b="1" dirty="0" err="1">
                <a:latin typeface="Consolas" panose="020B0609020204030204" pitchFamily="49" charset="0"/>
              </a:rPr>
              <a:t>f.friend_id</a:t>
            </a:r>
            <a:endParaRPr lang="en-US" sz="1600" b="1" dirty="0">
              <a:latin typeface="Consolas" panose="020B0609020204030204" pitchFamily="49" charset="0"/>
            </a:endParaRPr>
          </a:p>
          <a:p>
            <a:r>
              <a:rPr lang="en-US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WHERE</a:t>
            </a:r>
            <a:r>
              <a:rPr lang="en-US" sz="1600" b="1" dirty="0">
                <a:latin typeface="Consolas" panose="020B0609020204030204" pitchFamily="49" charset="0"/>
              </a:rPr>
              <a:t> </a:t>
            </a:r>
            <a:r>
              <a:rPr lang="en-US" sz="1600" b="1" dirty="0" err="1">
                <a:latin typeface="Consolas" panose="020B0609020204030204" pitchFamily="49" charset="0"/>
              </a:rPr>
              <a:t>fr.initiator_user_id</a:t>
            </a:r>
            <a:r>
              <a:rPr lang="en-US" sz="1600" b="1" dirty="0">
                <a:latin typeface="Consolas" panose="020B0609020204030204" pitchFamily="49" charset="0"/>
              </a:rPr>
              <a:t> != </a:t>
            </a:r>
            <a:r>
              <a:rPr lang="en-US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1</a:t>
            </a:r>
            <a:r>
              <a:rPr lang="en-US" sz="1600" b="1" dirty="0"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AND</a:t>
            </a:r>
            <a:r>
              <a:rPr lang="en-US" sz="1600" b="1" dirty="0">
                <a:latin typeface="Consolas" panose="020B0609020204030204" pitchFamily="49" charset="0"/>
              </a:rPr>
              <a:t> </a:t>
            </a:r>
            <a:r>
              <a:rPr lang="en-US" sz="1600" b="1" dirty="0" err="1">
                <a:latin typeface="Consolas" panose="020B0609020204030204" pitchFamily="49" charset="0"/>
              </a:rPr>
              <a:t>f.user_id</a:t>
            </a:r>
            <a:r>
              <a:rPr lang="en-US" sz="1600" b="1" dirty="0">
                <a:latin typeface="Consolas" panose="020B0609020204030204" pitchFamily="49" charset="0"/>
              </a:rPr>
              <a:t>=</a:t>
            </a:r>
            <a:r>
              <a:rPr lang="en-US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1</a:t>
            </a:r>
            <a:r>
              <a:rPr lang="en-US" sz="1600" b="1" dirty="0">
                <a:latin typeface="Consolas" panose="020B0609020204030204" pitchFamily="49" charset="0"/>
              </a:rPr>
              <a:t>  </a:t>
            </a:r>
            <a:r>
              <a:rPr lang="en-US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AND</a:t>
            </a:r>
            <a:r>
              <a:rPr lang="en-US" sz="1600" b="1" dirty="0">
                <a:latin typeface="Consolas" panose="020B0609020204030204" pitchFamily="49" charset="0"/>
              </a:rPr>
              <a:t> </a:t>
            </a:r>
            <a:r>
              <a:rPr lang="en-US" sz="1600" b="1" dirty="0" err="1">
                <a:latin typeface="Consolas" panose="020B0609020204030204" pitchFamily="49" charset="0"/>
              </a:rPr>
              <a:t>fr.status</a:t>
            </a:r>
            <a:r>
              <a:rPr lang="en-US" sz="1600" b="1" dirty="0">
                <a:latin typeface="Consolas" panose="020B0609020204030204" pitchFamily="49" charset="0"/>
              </a:rPr>
              <a:t> = </a:t>
            </a:r>
            <a:r>
              <a:rPr lang="en-US" sz="1600" b="1" dirty="0">
                <a:solidFill>
                  <a:srgbClr val="008000"/>
                </a:solidFill>
                <a:latin typeface="Consolas" panose="020B0609020204030204" pitchFamily="49" charset="0"/>
              </a:rPr>
              <a:t>'approved'</a:t>
            </a:r>
          </a:p>
          <a:p>
            <a:r>
              <a:rPr lang="en-US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UNION</a:t>
            </a:r>
          </a:p>
          <a:p>
            <a:r>
              <a:rPr lang="en-US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SELECT</a:t>
            </a:r>
            <a:r>
              <a:rPr lang="en-US" sz="1600" b="1" dirty="0">
                <a:latin typeface="Consolas" panose="020B0609020204030204" pitchFamily="49" charset="0"/>
              </a:rPr>
              <a:t> </a:t>
            </a:r>
            <a:r>
              <a:rPr lang="en-US" sz="1600" b="1" dirty="0" err="1">
                <a:latin typeface="Consolas" panose="020B0609020204030204" pitchFamily="49" charset="0"/>
              </a:rPr>
              <a:t>fr.target_user_id</a:t>
            </a:r>
            <a:endParaRPr lang="en-US" sz="1600" b="1" dirty="0">
              <a:latin typeface="Consolas" panose="020B0609020204030204" pitchFamily="49" charset="0"/>
            </a:endParaRPr>
          </a:p>
          <a:p>
            <a:r>
              <a:rPr lang="en-US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FROM</a:t>
            </a:r>
            <a:r>
              <a:rPr lang="en-US" sz="1600" b="1" dirty="0">
                <a:latin typeface="Consolas" panose="020B0609020204030204" pitchFamily="49" charset="0"/>
              </a:rPr>
              <a:t>  </a:t>
            </a:r>
            <a:r>
              <a:rPr lang="en-US" sz="1600" b="1" dirty="0" err="1">
                <a:latin typeface="Consolas" panose="020B0609020204030204" pitchFamily="49" charset="0"/>
              </a:rPr>
              <a:t>v_friends</a:t>
            </a:r>
            <a:r>
              <a:rPr lang="en-US" sz="1600" b="1" dirty="0">
                <a:latin typeface="Consolas" panose="020B0609020204030204" pitchFamily="49" charset="0"/>
              </a:rPr>
              <a:t> f</a:t>
            </a:r>
          </a:p>
          <a:p>
            <a:r>
              <a:rPr lang="en-US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JOIN</a:t>
            </a:r>
            <a:r>
              <a:rPr lang="en-US" sz="1600" b="1" dirty="0">
                <a:latin typeface="Consolas" panose="020B0609020204030204" pitchFamily="49" charset="0"/>
              </a:rPr>
              <a:t>  lesson_4.friend_requests </a:t>
            </a:r>
            <a:r>
              <a:rPr lang="en-US" sz="1600" b="1" dirty="0" err="1">
                <a:latin typeface="Consolas" panose="020B0609020204030204" pitchFamily="49" charset="0"/>
              </a:rPr>
              <a:t>fr</a:t>
            </a:r>
            <a:r>
              <a:rPr lang="en-US" sz="1600" b="1" dirty="0"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ON</a:t>
            </a:r>
            <a:r>
              <a:rPr lang="en-US" sz="1600" b="1" dirty="0">
                <a:latin typeface="Consolas" panose="020B0609020204030204" pitchFamily="49" charset="0"/>
              </a:rPr>
              <a:t> </a:t>
            </a:r>
            <a:r>
              <a:rPr lang="en-US" sz="1600" b="1" dirty="0" err="1">
                <a:latin typeface="Consolas" panose="020B0609020204030204" pitchFamily="49" charset="0"/>
              </a:rPr>
              <a:t>fr.initiator_user_id</a:t>
            </a:r>
            <a:r>
              <a:rPr lang="en-US" sz="1600" b="1" dirty="0">
                <a:latin typeface="Consolas" panose="020B0609020204030204" pitchFamily="49" charset="0"/>
              </a:rPr>
              <a:t> = </a:t>
            </a:r>
            <a:r>
              <a:rPr lang="en-US" sz="1600" b="1" dirty="0" err="1">
                <a:latin typeface="Consolas" panose="020B0609020204030204" pitchFamily="49" charset="0"/>
              </a:rPr>
              <a:t>f.friend_id</a:t>
            </a:r>
            <a:r>
              <a:rPr lang="en-US" sz="1600" b="1" dirty="0">
                <a:latin typeface="Consolas" panose="020B0609020204030204" pitchFamily="49" charset="0"/>
              </a:rPr>
              <a:t> </a:t>
            </a:r>
          </a:p>
          <a:p>
            <a:r>
              <a:rPr lang="en-US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WHERE</a:t>
            </a:r>
            <a:r>
              <a:rPr lang="en-US" sz="1600" b="1" dirty="0">
                <a:latin typeface="Consolas" panose="020B0609020204030204" pitchFamily="49" charset="0"/>
              </a:rPr>
              <a:t> </a:t>
            </a:r>
            <a:r>
              <a:rPr lang="en-US" sz="1600" b="1" dirty="0" err="1">
                <a:latin typeface="Consolas" panose="020B0609020204030204" pitchFamily="49" charset="0"/>
              </a:rPr>
              <a:t>fr.target_user_id</a:t>
            </a:r>
            <a:r>
              <a:rPr lang="en-US" sz="1600" b="1" dirty="0">
                <a:latin typeface="Consolas" panose="020B0609020204030204" pitchFamily="49" charset="0"/>
              </a:rPr>
              <a:t> != </a:t>
            </a:r>
            <a:r>
              <a:rPr lang="en-US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1</a:t>
            </a:r>
            <a:r>
              <a:rPr lang="en-US" sz="1600" b="1" dirty="0">
                <a:latin typeface="Consolas" panose="020B0609020204030204" pitchFamily="49" charset="0"/>
              </a:rPr>
              <a:t>  </a:t>
            </a:r>
            <a:r>
              <a:rPr lang="en-US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AND</a:t>
            </a:r>
            <a:r>
              <a:rPr lang="en-US" sz="1600" b="1" dirty="0">
                <a:latin typeface="Consolas" panose="020B0609020204030204" pitchFamily="49" charset="0"/>
              </a:rPr>
              <a:t> </a:t>
            </a:r>
            <a:r>
              <a:rPr lang="en-US" sz="1600" b="1" dirty="0" err="1">
                <a:latin typeface="Consolas" panose="020B0609020204030204" pitchFamily="49" charset="0"/>
              </a:rPr>
              <a:t>f.user_id</a:t>
            </a:r>
            <a:r>
              <a:rPr lang="en-US" sz="1600" b="1" dirty="0">
                <a:latin typeface="Consolas" panose="020B0609020204030204" pitchFamily="49" charset="0"/>
              </a:rPr>
              <a:t>=</a:t>
            </a:r>
            <a:r>
              <a:rPr lang="en-US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1</a:t>
            </a:r>
            <a:r>
              <a:rPr lang="en-US" sz="1600" b="1" dirty="0"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AND</a:t>
            </a:r>
            <a:r>
              <a:rPr lang="en-US" sz="1600" b="1" dirty="0">
                <a:latin typeface="Consolas" panose="020B0609020204030204" pitchFamily="49" charset="0"/>
              </a:rPr>
              <a:t>  status = </a:t>
            </a:r>
            <a:r>
              <a:rPr lang="en-US" sz="1600" b="1" dirty="0">
                <a:solidFill>
                  <a:srgbClr val="008000"/>
                </a:solidFill>
                <a:latin typeface="Consolas" panose="020B0609020204030204" pitchFamily="49" charset="0"/>
              </a:rPr>
              <a:t>'approved'</a:t>
            </a:r>
            <a:r>
              <a:rPr lang="en-US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;</a:t>
            </a:r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1305528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66"/>
          <p:cNvSpPr txBox="1">
            <a:spLocks noGrp="1"/>
          </p:cNvSpPr>
          <p:nvPr>
            <p:ph type="title"/>
          </p:nvPr>
        </p:nvSpPr>
        <p:spPr>
          <a:xfrm>
            <a:off x="540000" y="1836000"/>
            <a:ext cx="8064000" cy="17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ru-RU"/>
              <a:t>Ваши вопросы?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9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</a:pPr>
            <a:r>
              <a:rPr lang="ru-RU"/>
              <a:t>План на сегодня:</a:t>
            </a:r>
            <a:endParaRPr/>
          </a:p>
        </p:txBody>
      </p:sp>
      <p:sp>
        <p:nvSpPr>
          <p:cNvPr id="320" name="Google Shape;320;p49"/>
          <p:cNvSpPr txBox="1">
            <a:spLocks noGrp="1"/>
          </p:cNvSpPr>
          <p:nvPr>
            <p:ph type="subTitle" idx="2"/>
          </p:nvPr>
        </p:nvSpPr>
        <p:spPr>
          <a:xfrm>
            <a:off x="536400" y="1336200"/>
            <a:ext cx="8064000" cy="34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ru-RU" sz="1800" dirty="0" smtClean="0"/>
              <a:t>Викторина</a:t>
            </a:r>
            <a:endParaRPr sz="1800" dirty="0"/>
          </a:p>
          <a:p>
            <a: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➔"/>
            </a:pPr>
            <a:r>
              <a:rPr lang="ru-RU" sz="1800" dirty="0"/>
              <a:t>Оконные функции</a:t>
            </a:r>
            <a:endParaRPr sz="1800" dirty="0"/>
          </a:p>
          <a:p>
            <a:pPr marL="45720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➔"/>
            </a:pPr>
            <a:r>
              <a:rPr lang="ru-RU" sz="1800" dirty="0"/>
              <a:t>Перерыв</a:t>
            </a:r>
            <a:endParaRPr sz="1800" dirty="0"/>
          </a:p>
          <a:p>
            <a:pPr marL="45720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➔"/>
            </a:pPr>
            <a:r>
              <a:rPr lang="ru-RU" sz="1800" dirty="0">
                <a:solidFill>
                  <a:schemeClr val="dk1"/>
                </a:solidFill>
              </a:rPr>
              <a:t>Представления</a:t>
            </a:r>
            <a:endParaRPr sz="1800" dirty="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Char char="➔"/>
            </a:pPr>
            <a:r>
              <a:rPr lang="ru-RU" sz="1800" dirty="0">
                <a:solidFill>
                  <a:schemeClr val="dk1"/>
                </a:solidFill>
              </a:rPr>
              <a:t>Домашнее задание</a:t>
            </a:r>
            <a:endParaRPr sz="1800" dirty="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67"/>
          <p:cNvSpPr/>
          <p:nvPr/>
        </p:nvSpPr>
        <p:spPr>
          <a:xfrm>
            <a:off x="0" y="0"/>
            <a:ext cx="9144000" cy="4005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ru-RU" sz="1700" b="1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Д</a:t>
            </a:r>
            <a:r>
              <a:rPr lang="ru-RU" sz="17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омашнее задание</a:t>
            </a:r>
            <a:endParaRPr sz="1700" b="1" i="0" u="none" strike="noStrike" cap="non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40" name="Google Shape;440;p67"/>
          <p:cNvSpPr txBox="1"/>
          <p:nvPr/>
        </p:nvSpPr>
        <p:spPr>
          <a:xfrm>
            <a:off x="563211" y="1246096"/>
            <a:ext cx="8331875" cy="3093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1</a:t>
            </a:r>
            <a:r>
              <a:rPr lang="ru-RU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. Создайте представление, в которое попадет информация о  пользователях (имя, фамилия, город и пол), которые не старше 20 лет.</a:t>
            </a:r>
            <a:endParaRPr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lvl="0">
              <a:lnSpc>
                <a:spcPct val="150000"/>
              </a:lnSpc>
            </a:pPr>
            <a:r>
              <a:rPr lang="ru-RU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2. Найдите кол-во,  отправленных сообщений каждым пользователем и  выведите </a:t>
            </a:r>
            <a:r>
              <a:rPr lang="ru-RU" dirty="0" smtClean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ранжированный </a:t>
            </a:r>
            <a:r>
              <a:rPr lang="ru-RU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список </a:t>
            </a:r>
            <a:r>
              <a:rPr lang="ru-RU" dirty="0" smtClean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пользователей, </a:t>
            </a:r>
            <a:r>
              <a:rPr lang="ru-RU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указав </a:t>
            </a:r>
            <a:r>
              <a:rPr lang="ru-RU" dirty="0" smtClean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и</a:t>
            </a:r>
            <a:r>
              <a:rPr lang="ru-RU" dirty="0" smtClean="0">
                <a:solidFill>
                  <a:schemeClr val="dk1"/>
                </a:solidFill>
                <a:latin typeface="IBM Plex Sans"/>
                <a:ea typeface="IBM Plex Sans"/>
                <a:cs typeface="IBM Plex Sans"/>
              </a:rPr>
              <a:t>мя и фамилию пользователя, количество отправленных сообщений и место </a:t>
            </a:r>
            <a:r>
              <a:rPr lang="ru-RU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</a:rPr>
              <a:t>в рейтинге (первое место у пользователя с </a:t>
            </a:r>
            <a:r>
              <a:rPr lang="ru-RU" dirty="0" smtClean="0">
                <a:solidFill>
                  <a:schemeClr val="dk1"/>
                </a:solidFill>
                <a:latin typeface="IBM Plex Sans"/>
                <a:ea typeface="IBM Plex Sans"/>
                <a:cs typeface="IBM Plex Sans"/>
              </a:rPr>
              <a:t>максимальным количеством </a:t>
            </a:r>
            <a:r>
              <a:rPr lang="ru-RU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</a:rPr>
              <a:t>сообщений</a:t>
            </a:r>
            <a:r>
              <a:rPr lang="ru-RU" dirty="0" smtClean="0">
                <a:solidFill>
                  <a:schemeClr val="dk1"/>
                </a:solidFill>
                <a:latin typeface="IBM Plex Sans"/>
                <a:ea typeface="IBM Plex Sans"/>
                <a:cs typeface="IBM Plex Sans"/>
              </a:rPr>
              <a:t>) . </a:t>
            </a:r>
            <a:r>
              <a:rPr lang="ru-RU" i="1" dirty="0" smtClean="0">
                <a:solidFill>
                  <a:schemeClr val="dk1"/>
                </a:solidFill>
                <a:latin typeface="IBM Plex Sans"/>
                <a:ea typeface="IBM Plex Sans"/>
                <a:cs typeface="IBM Plex Sans"/>
              </a:rPr>
              <a:t>(используйте </a:t>
            </a:r>
            <a:r>
              <a:rPr lang="en-US" i="1" dirty="0" smtClean="0">
                <a:solidFill>
                  <a:schemeClr val="dk1"/>
                </a:solidFill>
                <a:latin typeface="IBM Plex Sans"/>
                <a:ea typeface="IBM Plex Sans"/>
                <a:cs typeface="IBM Plex Sans"/>
              </a:rPr>
              <a:t>DENSE_RANK</a:t>
            </a:r>
            <a:r>
              <a:rPr lang="ru-RU" i="1" dirty="0" smtClean="0">
                <a:solidFill>
                  <a:schemeClr val="dk1"/>
                </a:solidFill>
                <a:latin typeface="IBM Plex Sans"/>
                <a:ea typeface="IBM Plex Sans"/>
                <a:cs typeface="IBM Plex Sans"/>
              </a:rPr>
              <a:t>)</a:t>
            </a:r>
            <a:endParaRPr lang="ru-RU" dirty="0">
              <a:solidFill>
                <a:schemeClr val="dk1"/>
              </a:solidFill>
              <a:latin typeface="IBM Plex Sans"/>
              <a:ea typeface="IBM Plex Sans"/>
              <a:cs typeface="IBM Plex Sans"/>
            </a:endParaRPr>
          </a:p>
          <a:p>
            <a:pPr lvl="0">
              <a:lnSpc>
                <a:spcPct val="150000"/>
              </a:lnSpc>
            </a:pPr>
            <a:r>
              <a:rPr lang="ru-RU" dirty="0" smtClean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3. </a:t>
            </a:r>
            <a:r>
              <a:rPr lang="ru-RU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Выберите все сообщения, отсортируйте сообщения по возрастанию даты отправления (</a:t>
            </a:r>
            <a:r>
              <a:rPr lang="ru-RU" dirty="0" err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created_at</a:t>
            </a:r>
            <a:r>
              <a:rPr lang="ru-RU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) и найдите разницу дат отправления между соседними сообщениями, получившегося списка. </a:t>
            </a:r>
            <a:r>
              <a:rPr lang="ru-RU" i="1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(используйте LEAD или LAG)</a:t>
            </a:r>
            <a:endParaRPr i="1"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563211" y="722876"/>
            <a:ext cx="48478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</a:rPr>
              <a:t>Для решения задач </a:t>
            </a:r>
            <a:r>
              <a:rPr lang="ru-RU" dirty="0" smtClean="0">
                <a:solidFill>
                  <a:schemeClr val="dk1"/>
                </a:solidFill>
                <a:latin typeface="IBM Plex Sans"/>
                <a:ea typeface="IBM Plex Sans"/>
                <a:cs typeface="IBM Plex Sans"/>
              </a:rPr>
              <a:t>используйте базу </a:t>
            </a:r>
            <a:r>
              <a:rPr lang="ru-RU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</a:rPr>
              <a:t>данных </a:t>
            </a:r>
            <a:r>
              <a:rPr lang="en-US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</a:rPr>
              <a:t>lesson_4 </a:t>
            </a:r>
            <a:endParaRPr lang="ru-RU" dirty="0" smtClean="0">
              <a:solidFill>
                <a:schemeClr val="dk1"/>
              </a:solidFill>
              <a:latin typeface="IBM Plex Sans"/>
              <a:ea typeface="IBM Plex Sans"/>
              <a:cs typeface="IBM Plex Sans"/>
            </a:endParaRPr>
          </a:p>
          <a:p>
            <a:r>
              <a:rPr lang="ru-RU" dirty="0" smtClean="0">
                <a:solidFill>
                  <a:schemeClr val="dk1"/>
                </a:solidFill>
                <a:latin typeface="IBM Plex Sans"/>
                <a:ea typeface="IBM Plex Sans"/>
                <a:cs typeface="IBM Plex Sans"/>
              </a:rPr>
              <a:t>(</a:t>
            </a:r>
            <a:r>
              <a:rPr lang="ru-RU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</a:rPr>
              <a:t>скрипт создания, прикреплен к 4 семинару).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69"/>
          <p:cNvSpPr txBox="1"/>
          <p:nvPr/>
        </p:nvSpPr>
        <p:spPr>
          <a:xfrm>
            <a:off x="540000" y="2661450"/>
            <a:ext cx="24510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85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ru-RU" b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Был урок полезен вам?</a:t>
            </a:r>
            <a:endParaRPr sz="1200"/>
          </a:p>
        </p:txBody>
      </p:sp>
      <p:sp>
        <p:nvSpPr>
          <p:cNvPr id="453" name="Google Shape;453;p69"/>
          <p:cNvSpPr txBox="1"/>
          <p:nvPr/>
        </p:nvSpPr>
        <p:spPr>
          <a:xfrm>
            <a:off x="6511800" y="2661450"/>
            <a:ext cx="24510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l" rtl="0">
              <a:lnSpc>
                <a:spcPct val="1085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ru-RU" b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Что было сложно?</a:t>
            </a:r>
            <a:endParaRPr sz="1200">
              <a:solidFill>
                <a:schemeClr val="accent1"/>
              </a:solidFill>
            </a:endParaRPr>
          </a:p>
        </p:txBody>
      </p:sp>
      <p:sp>
        <p:nvSpPr>
          <p:cNvPr id="455" name="Google Shape;455;p69"/>
          <p:cNvSpPr txBox="1">
            <a:spLocks noGrp="1"/>
          </p:cNvSpPr>
          <p:nvPr>
            <p:ph type="title"/>
          </p:nvPr>
        </p:nvSpPr>
        <p:spPr>
          <a:xfrm>
            <a:off x="548750" y="720000"/>
            <a:ext cx="8064000" cy="3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b" anchorCtr="0">
            <a:sp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-RU" sz="24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Рефлексия</a:t>
            </a:r>
            <a:endParaRPr sz="24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456" name="Google Shape;456;p69"/>
          <p:cNvSpPr txBox="1"/>
          <p:nvPr/>
        </p:nvSpPr>
        <p:spPr>
          <a:xfrm>
            <a:off x="3355250" y="2661450"/>
            <a:ext cx="24510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85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ru-RU" b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Узнали вы что-то новое?</a:t>
            </a:r>
            <a:endParaRPr sz="1200"/>
          </a:p>
        </p:txBody>
      </p:sp>
      <p:pic>
        <p:nvPicPr>
          <p:cNvPr id="457" name="Google Shape;457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9615" y="1798951"/>
            <a:ext cx="625816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" name="Google Shape;458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97770" y="1798950"/>
            <a:ext cx="607178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" name="Google Shape;459;p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84550" y="1798950"/>
            <a:ext cx="650239" cy="68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5" name="Google Shape;325;p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19904" y="0"/>
            <a:ext cx="4724094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5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8000" y="180035"/>
            <a:ext cx="480374" cy="480375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50"/>
          <p:cNvSpPr txBox="1">
            <a:spLocks noGrp="1"/>
          </p:cNvSpPr>
          <p:nvPr>
            <p:ph type="title"/>
          </p:nvPr>
        </p:nvSpPr>
        <p:spPr>
          <a:xfrm>
            <a:off x="570074" y="791013"/>
            <a:ext cx="3136163" cy="689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Викторина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51"/>
          <p:cNvSpPr txBox="1">
            <a:spLocks noGrp="1"/>
          </p:cNvSpPr>
          <p:nvPr>
            <p:ph type="title"/>
          </p:nvPr>
        </p:nvSpPr>
        <p:spPr>
          <a:xfrm>
            <a:off x="936900" y="1044775"/>
            <a:ext cx="7270200" cy="126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300" dirty="0">
                <a:solidFill>
                  <a:srgbClr val="333333"/>
                </a:solidFill>
                <a:highlight>
                  <a:srgbClr val="FFFFFF"/>
                </a:highlight>
              </a:rPr>
              <a:t>Для создания </a:t>
            </a:r>
            <a:r>
              <a:rPr lang="ru-RU" sz="2300" dirty="0" smtClean="0">
                <a:solidFill>
                  <a:srgbClr val="333333"/>
                </a:solidFill>
                <a:highlight>
                  <a:srgbClr val="FFFFFF"/>
                </a:highlight>
              </a:rPr>
              <a:t>представления, </a:t>
            </a:r>
            <a:r>
              <a:rPr lang="ru-RU" sz="2300" dirty="0">
                <a:solidFill>
                  <a:srgbClr val="333333"/>
                </a:solidFill>
                <a:highlight>
                  <a:srgbClr val="FFFFFF"/>
                </a:highlight>
              </a:rPr>
              <a:t>используется команда:</a:t>
            </a:r>
            <a:endParaRPr sz="2300" dirty="0"/>
          </a:p>
        </p:txBody>
      </p:sp>
      <p:sp>
        <p:nvSpPr>
          <p:cNvPr id="333" name="Google Shape;333;p51"/>
          <p:cNvSpPr txBox="1"/>
          <p:nvPr/>
        </p:nvSpPr>
        <p:spPr>
          <a:xfrm>
            <a:off x="652975" y="2494000"/>
            <a:ext cx="8107200" cy="24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327025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CREATE VIRTUAL TABLE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270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CREATE VIEW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270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ALTER VIEW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2"/>
          <p:cNvSpPr txBox="1">
            <a:spLocks noGrp="1"/>
          </p:cNvSpPr>
          <p:nvPr>
            <p:ph type="title"/>
          </p:nvPr>
        </p:nvSpPr>
        <p:spPr>
          <a:xfrm>
            <a:off x="936900" y="1044775"/>
            <a:ext cx="7270200" cy="126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300" dirty="0">
                <a:solidFill>
                  <a:srgbClr val="333333"/>
                </a:solidFill>
                <a:highlight>
                  <a:srgbClr val="FFFFFF"/>
                </a:highlight>
              </a:rPr>
              <a:t>Для создания </a:t>
            </a:r>
            <a:r>
              <a:rPr lang="ru-RU" sz="2300" dirty="0" smtClean="0">
                <a:solidFill>
                  <a:srgbClr val="333333"/>
                </a:solidFill>
                <a:highlight>
                  <a:srgbClr val="FFFFFF"/>
                </a:highlight>
              </a:rPr>
              <a:t>представления, </a:t>
            </a:r>
            <a:r>
              <a:rPr lang="ru-RU" sz="2300" dirty="0">
                <a:solidFill>
                  <a:srgbClr val="333333"/>
                </a:solidFill>
                <a:highlight>
                  <a:srgbClr val="FFFFFF"/>
                </a:highlight>
              </a:rPr>
              <a:t>используется команда:</a:t>
            </a:r>
            <a:endParaRPr sz="2300" dirty="0"/>
          </a:p>
        </p:txBody>
      </p:sp>
      <p:sp>
        <p:nvSpPr>
          <p:cNvPr id="339" name="Google Shape;339;p52"/>
          <p:cNvSpPr txBox="1"/>
          <p:nvPr/>
        </p:nvSpPr>
        <p:spPr>
          <a:xfrm>
            <a:off x="652975" y="2494000"/>
            <a:ext cx="8107200" cy="24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327025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CREATE VIRTUAL TABLE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270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>
                <a:solidFill>
                  <a:schemeClr val="dk1"/>
                </a:solidFill>
                <a:highlight>
                  <a:schemeClr val="accent3"/>
                </a:highlight>
                <a:latin typeface="IBM Plex Sans"/>
                <a:ea typeface="IBM Plex Sans"/>
                <a:cs typeface="IBM Plex Sans"/>
                <a:sym typeface="IBM Plex Sans"/>
              </a:rPr>
              <a:t>CREATE VIEW</a:t>
            </a:r>
            <a:endParaRPr sz="1550">
              <a:solidFill>
                <a:schemeClr val="dk1"/>
              </a:solidFill>
              <a:highlight>
                <a:schemeClr val="accent3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270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ALTER VIEW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53"/>
          <p:cNvSpPr txBox="1">
            <a:spLocks noGrp="1"/>
          </p:cNvSpPr>
          <p:nvPr>
            <p:ph type="title"/>
          </p:nvPr>
        </p:nvSpPr>
        <p:spPr>
          <a:xfrm>
            <a:off x="973425" y="605950"/>
            <a:ext cx="7270200" cy="126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400">
                <a:solidFill>
                  <a:srgbClr val="333333"/>
                </a:solidFill>
                <a:highlight>
                  <a:srgbClr val="FFFFFF"/>
                </a:highlight>
              </a:rPr>
              <a:t>Для создания представления, в которое должны попасть только имена сотрудников, работающих в отделе Research, используется запрос:</a:t>
            </a:r>
            <a:endParaRPr sz="14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>
                <a:solidFill>
                  <a:schemeClr val="accent1"/>
                </a:solidFill>
                <a:highlight>
                  <a:srgbClr val="FFFFFF"/>
                </a:highlight>
              </a:rPr>
              <a:t>CREATE _______</a:t>
            </a:r>
            <a:endParaRPr sz="1400">
              <a:solidFill>
                <a:schemeClr val="accent1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400">
                <a:solidFill>
                  <a:schemeClr val="accent1"/>
                </a:solidFill>
                <a:highlight>
                  <a:srgbClr val="FFFFFF"/>
                </a:highlight>
              </a:rPr>
              <a:t>SELECT Worker_name FROM Worker w, Branch b</a:t>
            </a:r>
            <a:endParaRPr sz="1400">
              <a:solidFill>
                <a:schemeClr val="accent1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>
                <a:solidFill>
                  <a:schemeClr val="accent1"/>
                </a:solidFill>
                <a:highlight>
                  <a:srgbClr val="FFFFFF"/>
                </a:highlight>
              </a:rPr>
              <a:t>                              WHERE w.Branch_id = b.Branch_id AND Branch_title LIKE</a:t>
            </a:r>
            <a:endParaRPr sz="1400">
              <a:solidFill>
                <a:schemeClr val="accent1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400">
                <a:solidFill>
                  <a:schemeClr val="accent1"/>
                </a:solidFill>
                <a:highlight>
                  <a:srgbClr val="FFFFFF"/>
                </a:highlight>
              </a:rPr>
              <a:t>‘Research’</a:t>
            </a:r>
            <a:endParaRPr sz="1400">
              <a:solidFill>
                <a:schemeClr val="accent1"/>
              </a:solidFill>
              <a:highlight>
                <a:srgbClr val="FFFFFF"/>
              </a:highlight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333333"/>
              </a:solidFill>
              <a:highlight>
                <a:srgbClr val="FFFFFF"/>
              </a:highlight>
            </a:endParaRPr>
          </a:p>
        </p:txBody>
      </p:sp>
      <p:sp>
        <p:nvSpPr>
          <p:cNvPr id="345" name="Google Shape;345;p53"/>
          <p:cNvSpPr txBox="1"/>
          <p:nvPr/>
        </p:nvSpPr>
        <p:spPr>
          <a:xfrm>
            <a:off x="691884" y="2757487"/>
            <a:ext cx="8107200" cy="16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327025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VIEW AS  </a:t>
            </a:r>
            <a:endParaRPr sz="1550"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270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view1 AS  </a:t>
            </a:r>
            <a:endParaRPr sz="1550"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270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VIEW view1  </a:t>
            </a:r>
            <a:endParaRPr sz="1550"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270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VIEW view1 AS SUBQUERY  </a:t>
            </a:r>
            <a:endParaRPr sz="1550"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270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VIEW view1 AS  </a:t>
            </a:r>
            <a:endParaRPr sz="1550"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346" name="Google Shape;346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80675" y="1826750"/>
            <a:ext cx="4544350" cy="186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54"/>
          <p:cNvSpPr txBox="1">
            <a:spLocks noGrp="1"/>
          </p:cNvSpPr>
          <p:nvPr>
            <p:ph type="title"/>
          </p:nvPr>
        </p:nvSpPr>
        <p:spPr>
          <a:xfrm>
            <a:off x="973425" y="605950"/>
            <a:ext cx="7270200" cy="126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>
                <a:solidFill>
                  <a:srgbClr val="333333"/>
                </a:solidFill>
                <a:highlight>
                  <a:srgbClr val="FFFFFF"/>
                </a:highlight>
              </a:rPr>
              <a:t>Для создания представления, в которое должны попасть только имена сотрудников, работающих в отделе Research, используется запрос:</a:t>
            </a:r>
            <a:endParaRPr sz="14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>
                <a:solidFill>
                  <a:schemeClr val="accent1"/>
                </a:solidFill>
                <a:highlight>
                  <a:srgbClr val="FFFFFF"/>
                </a:highlight>
              </a:rPr>
              <a:t>CREATE _______</a:t>
            </a:r>
            <a:endParaRPr sz="1400">
              <a:solidFill>
                <a:schemeClr val="accent1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>
                <a:solidFill>
                  <a:schemeClr val="accent1"/>
                </a:solidFill>
                <a:highlight>
                  <a:srgbClr val="FFFFFF"/>
                </a:highlight>
              </a:rPr>
              <a:t>SELECT Worker_name FROM Worker w, Branch b</a:t>
            </a:r>
            <a:endParaRPr sz="1400">
              <a:solidFill>
                <a:schemeClr val="accent1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>
                <a:solidFill>
                  <a:schemeClr val="accent1"/>
                </a:solidFill>
                <a:highlight>
                  <a:srgbClr val="FFFFFF"/>
                </a:highlight>
              </a:rPr>
              <a:t>                              WHERE w.Branch_id = b.Branch_id AND Branch_title LIKE</a:t>
            </a:r>
            <a:endParaRPr sz="1400">
              <a:solidFill>
                <a:schemeClr val="accent1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>
                <a:solidFill>
                  <a:schemeClr val="accent1"/>
                </a:solidFill>
                <a:highlight>
                  <a:srgbClr val="FFFFFF"/>
                </a:highlight>
              </a:rPr>
              <a:t>‘Research’</a:t>
            </a:r>
            <a:endParaRPr sz="1400">
              <a:solidFill>
                <a:schemeClr val="accent1"/>
              </a:solidFill>
              <a:highlight>
                <a:srgbClr val="FFFFFF"/>
              </a:highlight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333333"/>
              </a:solidFill>
              <a:highlight>
                <a:srgbClr val="FFFFFF"/>
              </a:highlight>
            </a:endParaRPr>
          </a:p>
        </p:txBody>
      </p:sp>
      <p:sp>
        <p:nvSpPr>
          <p:cNvPr id="352" name="Google Shape;352;p54"/>
          <p:cNvSpPr txBox="1"/>
          <p:nvPr/>
        </p:nvSpPr>
        <p:spPr>
          <a:xfrm>
            <a:off x="691886" y="2757487"/>
            <a:ext cx="8107200" cy="16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327025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VIEW AS  </a:t>
            </a:r>
            <a:endParaRPr sz="1550"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270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view1 AS  </a:t>
            </a:r>
            <a:endParaRPr sz="1550"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270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VIEW view1  </a:t>
            </a:r>
            <a:endParaRPr sz="1550"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270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VIEW view1 AS SUBQUERY  </a:t>
            </a:r>
            <a:endParaRPr sz="1550"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270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 dirty="0">
                <a:solidFill>
                  <a:schemeClr val="dk1"/>
                </a:solidFill>
                <a:highlight>
                  <a:srgbClr val="FFFF00"/>
                </a:highlight>
                <a:latin typeface="IBM Plex Sans"/>
                <a:ea typeface="IBM Plex Sans"/>
                <a:cs typeface="IBM Plex Sans"/>
                <a:sym typeface="IBM Plex Sans"/>
              </a:rPr>
              <a:t> VIEW view1 AS  </a:t>
            </a:r>
            <a:endParaRPr sz="1550" dirty="0">
              <a:solidFill>
                <a:schemeClr val="dk1"/>
              </a:solidFill>
              <a:highlight>
                <a:srgbClr val="FFFF00"/>
              </a:highlight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353" name="Google Shape;353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80675" y="1826750"/>
            <a:ext cx="4544350" cy="186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5"/>
          <p:cNvSpPr txBox="1">
            <a:spLocks noGrp="1"/>
          </p:cNvSpPr>
          <p:nvPr>
            <p:ph type="title"/>
          </p:nvPr>
        </p:nvSpPr>
        <p:spPr>
          <a:xfrm>
            <a:off x="1017875" y="524325"/>
            <a:ext cx="7270200" cy="126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300"/>
              <a:t>Для создания представления, в которое должны попасть только имена студентов второго курса, используется запрос:</a:t>
            </a:r>
            <a:endParaRPr sz="13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300">
                <a:solidFill>
                  <a:schemeClr val="accent1"/>
                </a:solidFill>
              </a:rPr>
              <a:t>CREATE VIEW view 1 </a:t>
            </a:r>
            <a:endParaRPr sz="1300">
              <a:solidFill>
                <a:schemeClr val="accen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>
                <a:solidFill>
                  <a:schemeClr val="accent1"/>
                </a:solidFill>
              </a:rPr>
              <a:t>AS…..</a:t>
            </a:r>
            <a:endParaRPr sz="1300">
              <a:solidFill>
                <a:schemeClr val="accent1"/>
              </a:solidFill>
            </a:endParaRPr>
          </a:p>
        </p:txBody>
      </p:sp>
      <p:sp>
        <p:nvSpPr>
          <p:cNvPr id="359" name="Google Shape;359;p55"/>
          <p:cNvSpPr txBox="1"/>
          <p:nvPr/>
        </p:nvSpPr>
        <p:spPr>
          <a:xfrm>
            <a:off x="518400" y="3146000"/>
            <a:ext cx="8107200" cy="16773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29845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ans"/>
              <a:buAutoNum type="arabicPeriod"/>
            </a:pPr>
            <a:r>
              <a:rPr lang="ru-RU" sz="110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(SELECT </a:t>
            </a:r>
            <a:r>
              <a:rPr lang="ru-RU" sz="1100" dirty="0" err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Student_name</a:t>
            </a:r>
            <a:r>
              <a:rPr lang="ru-RU" sz="110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FROM </a:t>
            </a:r>
            <a:r>
              <a:rPr lang="ru-RU" sz="1100" dirty="0" err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Students</a:t>
            </a:r>
            <a:r>
              <a:rPr lang="ru-RU" sz="110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JOIN </a:t>
            </a:r>
            <a:r>
              <a:rPr lang="ru-RU" sz="1100" dirty="0" err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Groups</a:t>
            </a:r>
            <a:r>
              <a:rPr lang="ru-RU" sz="110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ON </a:t>
            </a:r>
            <a:r>
              <a:rPr lang="ru-RU" sz="1100" dirty="0" err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Students.Group_id</a:t>
            </a:r>
            <a:r>
              <a:rPr lang="ru-RU" sz="110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= </a:t>
            </a:r>
            <a:r>
              <a:rPr lang="ru-RU" sz="1100" dirty="0" err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Groups.Group_id</a:t>
            </a:r>
            <a:r>
              <a:rPr lang="ru-RU" sz="110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) </a:t>
            </a:r>
            <a:r>
              <a:rPr lang="ru-RU" sz="1100" dirty="0" smtClean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/>
            </a:r>
            <a:br>
              <a:rPr lang="ru-RU" sz="1100" dirty="0" smtClean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lang="ru-RU" sz="1100" dirty="0" smtClean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WITH </a:t>
            </a:r>
            <a:r>
              <a:rPr lang="ru-RU" sz="110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CHECK OPTION </a:t>
            </a:r>
            <a:r>
              <a:rPr lang="ru-RU" sz="1100" dirty="0" err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Grade_level</a:t>
            </a:r>
            <a:r>
              <a:rPr lang="ru-RU" sz="110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= 2  </a:t>
            </a:r>
            <a:endParaRPr sz="1100"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298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ans"/>
              <a:buAutoNum type="arabicPeriod"/>
            </a:pPr>
            <a:r>
              <a:rPr lang="ru-RU" sz="110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SELECT </a:t>
            </a:r>
            <a:r>
              <a:rPr lang="ru-RU" sz="1100" dirty="0" err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Student_name</a:t>
            </a:r>
            <a:r>
              <a:rPr lang="ru-RU" sz="110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FROM </a:t>
            </a:r>
            <a:r>
              <a:rPr lang="ru-RU" sz="1100" dirty="0" err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Students</a:t>
            </a:r>
            <a:r>
              <a:rPr lang="ru-RU" sz="110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, </a:t>
            </a:r>
            <a:r>
              <a:rPr lang="ru-RU" sz="1100" dirty="0" err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Groups</a:t>
            </a:r>
            <a:r>
              <a:rPr lang="ru-RU" sz="110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WHERE </a:t>
            </a:r>
            <a:r>
              <a:rPr lang="ru-RU" sz="1100" dirty="0" err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Students.Group_id</a:t>
            </a:r>
            <a:r>
              <a:rPr lang="ru-RU" sz="110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= </a:t>
            </a:r>
            <a:r>
              <a:rPr lang="ru-RU" sz="1100" dirty="0" err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Groups.Group_id</a:t>
            </a:r>
            <a:r>
              <a:rPr lang="ru-RU" sz="110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AND </a:t>
            </a:r>
            <a:r>
              <a:rPr lang="ru-RU" sz="1100" dirty="0" err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Grade_level</a:t>
            </a:r>
            <a:r>
              <a:rPr lang="ru-RU" sz="110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= 2  </a:t>
            </a:r>
            <a:endParaRPr sz="1100"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298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ans"/>
              <a:buAutoNum type="arabicPeriod"/>
            </a:pPr>
            <a:r>
              <a:rPr lang="ru-RU" sz="110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(SELECT </a:t>
            </a:r>
            <a:r>
              <a:rPr lang="ru-RU" sz="1100" dirty="0" err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Student_name</a:t>
            </a:r>
            <a:r>
              <a:rPr lang="ru-RU" sz="110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FROM </a:t>
            </a:r>
            <a:r>
              <a:rPr lang="ru-RU" sz="1100" dirty="0" err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Students</a:t>
            </a:r>
            <a:r>
              <a:rPr lang="ru-RU" sz="110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JOIN </a:t>
            </a:r>
            <a:r>
              <a:rPr lang="ru-RU" sz="1100" dirty="0" err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Groups</a:t>
            </a:r>
            <a:r>
              <a:rPr lang="ru-RU" sz="110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ON </a:t>
            </a:r>
            <a:r>
              <a:rPr lang="ru-RU" sz="1100" dirty="0" err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Students.Group_id</a:t>
            </a:r>
            <a:r>
              <a:rPr lang="ru-RU" sz="110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= </a:t>
            </a:r>
            <a:r>
              <a:rPr lang="ru-RU" sz="1100" dirty="0" err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Groups.Group_id</a:t>
            </a:r>
            <a:r>
              <a:rPr lang="ru-RU" sz="110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AND </a:t>
            </a:r>
            <a:r>
              <a:rPr lang="ru-RU" sz="1100" dirty="0" err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Grade_level</a:t>
            </a:r>
            <a:r>
              <a:rPr lang="ru-RU" sz="110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= 2)  </a:t>
            </a:r>
            <a:endParaRPr sz="1100"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298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ans"/>
              <a:buAutoNum type="arabicPeriod"/>
            </a:pPr>
            <a:r>
              <a:rPr lang="ru-RU" sz="110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WITH CHECK OPTION </a:t>
            </a:r>
            <a:r>
              <a:rPr lang="ru-RU" sz="1100" dirty="0" err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Grade_level</a:t>
            </a:r>
            <a:r>
              <a:rPr lang="ru-RU" sz="110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=2 (SELECT </a:t>
            </a:r>
            <a:r>
              <a:rPr lang="ru-RU" sz="1100" dirty="0" err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Student_name</a:t>
            </a:r>
            <a:r>
              <a:rPr lang="ru-RU" sz="110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FROM </a:t>
            </a:r>
            <a:r>
              <a:rPr lang="ru-RU" sz="1100" dirty="0" err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Students</a:t>
            </a:r>
            <a:r>
              <a:rPr lang="ru-RU" sz="110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JOIN </a:t>
            </a:r>
            <a:r>
              <a:rPr lang="ru-RU" sz="1100" dirty="0" err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Groups</a:t>
            </a:r>
            <a:r>
              <a:rPr lang="ru-RU" sz="110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ON </a:t>
            </a:r>
            <a:r>
              <a:rPr lang="ru-RU" sz="1100" dirty="0" err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Students.Group_id</a:t>
            </a:r>
            <a:r>
              <a:rPr lang="ru-RU" sz="110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= </a:t>
            </a:r>
            <a:r>
              <a:rPr lang="ru-RU" sz="1100" dirty="0" err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Groups.Group_id</a:t>
            </a:r>
            <a:r>
              <a:rPr lang="ru-RU" sz="110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)  </a:t>
            </a:r>
            <a:endParaRPr sz="1100"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360" name="Google Shape;360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2600" y="1568650"/>
            <a:ext cx="5520749" cy="157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Макет шаблона GB">
  <a:themeElements>
    <a:clrScheme name="Simple Light">
      <a:dk1>
        <a:srgbClr val="000000"/>
      </a:dk1>
      <a:lt1>
        <a:srgbClr val="FFFFFF"/>
      </a:lt1>
      <a:dk2>
        <a:srgbClr val="8F93A3"/>
      </a:dk2>
      <a:lt2>
        <a:srgbClr val="B7B9C8"/>
      </a:lt2>
      <a:accent1>
        <a:srgbClr val="6654D9"/>
      </a:accent1>
      <a:accent2>
        <a:srgbClr val="F65121"/>
      </a:accent2>
      <a:accent3>
        <a:srgbClr val="E0FF23"/>
      </a:accent3>
      <a:accent4>
        <a:srgbClr val="F458E3"/>
      </a:accent4>
      <a:accent5>
        <a:srgbClr val="1BAFAF"/>
      </a:accent5>
      <a:accent6>
        <a:srgbClr val="FFDB00"/>
      </a:accent6>
      <a:hlink>
        <a:srgbClr val="6654D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Макет шаблона GB">
  <a:themeElements>
    <a:clrScheme name="Simple Light">
      <a:dk1>
        <a:srgbClr val="000000"/>
      </a:dk1>
      <a:lt1>
        <a:srgbClr val="FFFFFF"/>
      </a:lt1>
      <a:dk2>
        <a:srgbClr val="8F93A3"/>
      </a:dk2>
      <a:lt2>
        <a:srgbClr val="B7B9C8"/>
      </a:lt2>
      <a:accent1>
        <a:srgbClr val="6654D9"/>
      </a:accent1>
      <a:accent2>
        <a:srgbClr val="F65121"/>
      </a:accent2>
      <a:accent3>
        <a:srgbClr val="E0FF23"/>
      </a:accent3>
      <a:accent4>
        <a:srgbClr val="F458E3"/>
      </a:accent4>
      <a:accent5>
        <a:srgbClr val="1BAFAF"/>
      </a:accent5>
      <a:accent6>
        <a:srgbClr val="FFDB00"/>
      </a:accent6>
      <a:hlink>
        <a:srgbClr val="6654D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8989</TotalTime>
  <Words>1517</Words>
  <Application>Microsoft Office PowerPoint</Application>
  <PresentationFormat>Экран (16:9)</PresentationFormat>
  <Paragraphs>228</Paragraphs>
  <Slides>32</Slides>
  <Notes>32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32</vt:i4>
      </vt:variant>
    </vt:vector>
  </HeadingPairs>
  <TitlesOfParts>
    <vt:vector size="40" baseType="lpstr">
      <vt:lpstr>IBM Plex Sans SemiBold</vt:lpstr>
      <vt:lpstr>Consolas</vt:lpstr>
      <vt:lpstr>Calibri</vt:lpstr>
      <vt:lpstr>IBM Plex Sans</vt:lpstr>
      <vt:lpstr>Roboto</vt:lpstr>
      <vt:lpstr>Arial</vt:lpstr>
      <vt:lpstr>Макет шаблона GB</vt:lpstr>
      <vt:lpstr>Макет шаблона GB</vt:lpstr>
      <vt:lpstr>Базы данных и SQL</vt:lpstr>
      <vt:lpstr>Презентация PowerPoint</vt:lpstr>
      <vt:lpstr>План на сегодня:</vt:lpstr>
      <vt:lpstr>Викторина</vt:lpstr>
      <vt:lpstr>Для создания представления, используется команда:</vt:lpstr>
      <vt:lpstr>Для создания представления, используется команда:</vt:lpstr>
      <vt:lpstr>Для создания представления, в которое должны попасть только имена сотрудников, работающих в отделе Research, используется запрос: CREATE _______ SELECT Worker_name FROM Worker w, Branch b                               WHERE w.Branch_id = b.Branch_id AND Branch_title LIKE ‘Research’ </vt:lpstr>
      <vt:lpstr>Для создания представления, в которое должны попасть только имена сотрудников, работающих в отделе Research, используется запрос: CREATE _______ SELECT Worker_name FROM Worker w, Branch b                               WHERE w.Branch_id = b.Branch_id AND Branch_title LIKE ‘Research’ </vt:lpstr>
      <vt:lpstr>Для создания представления, в которое должны попасть только имена студентов второго курса, используется запрос: CREATE VIEW view 1  AS…..</vt:lpstr>
      <vt:lpstr>Для создания представления, в которое должны попасть только имена студентов второго курса, используется запрос: CREATE VIEW view 1  AS…..</vt:lpstr>
      <vt:lpstr>В чем заключается главное отличие оконных функций от функций агрегации с группировкой? </vt:lpstr>
      <vt:lpstr>В чем заключается главное отличие оконных функций от функций агрегации с группировкой? </vt:lpstr>
      <vt:lpstr>Что не позволяют делать оконные функции:</vt:lpstr>
      <vt:lpstr>Что не позволяют делать оконные функции:</vt:lpstr>
      <vt:lpstr>Оконные функции</vt:lpstr>
      <vt:lpstr>Примеры.  1. Вывести список всех сотрудников и указать место в рейтинге по зарплатам</vt:lpstr>
      <vt:lpstr>Примеры.   4. Вывести список всех сотрудников, отсортировав по зарплатам в порядке убывания и указать на сколько процентов ЗП меньше, чем у сотрудника со следующей (по значению) зарплатой</vt:lpstr>
      <vt:lpstr>Примеры.  </vt:lpstr>
      <vt:lpstr>Задача 1. Получить с помощью оконных функции:</vt:lpstr>
      <vt:lpstr>Решение 1. Получить с помощью оконных функции:</vt:lpstr>
      <vt:lpstr>Задача 2. Получить информацию об оценках  Пети по физике по четвертям:  </vt:lpstr>
      <vt:lpstr>Решение 2. Получить информацию об оценках Пети по физике  по четвертям:  </vt:lpstr>
      <vt:lpstr>Ваши вопросы?  Перерыв</vt:lpstr>
      <vt:lpstr>Временная таблица (TEMPORARY  TABLE) </vt:lpstr>
      <vt:lpstr>Задача 3. Для базы lesson_4 решите : </vt:lpstr>
      <vt:lpstr>Решение 3. Для базы lesson_4 решите : </vt:lpstr>
      <vt:lpstr>Решение 3. Для базы lesson_4 решите : </vt:lpstr>
      <vt:lpstr>Решение 3. Для базы lesson_4 решите : </vt:lpstr>
      <vt:lpstr>Ваши вопросы?</vt:lpstr>
      <vt:lpstr>Презентация PowerPoint</vt:lpstr>
      <vt:lpstr>Рефлексия</vt:lpstr>
      <vt:lpstr>Презентация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Базы данных и SQL</dc:title>
  <dc:creator>Jurkello</dc:creator>
  <cp:lastModifiedBy>Jurkello</cp:lastModifiedBy>
  <cp:revision>39</cp:revision>
  <cp:lastPrinted>2023-01-24T12:26:14Z</cp:lastPrinted>
  <dcterms:modified xsi:type="dcterms:W3CDTF">2023-04-25T17:40:12Z</dcterms:modified>
</cp:coreProperties>
</file>